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32" r:id="rId4"/>
    <p:sldMasterId id="2147483924" r:id="rId5"/>
    <p:sldMasterId id="2147483936" r:id="rId6"/>
    <p:sldMasterId id="2147484080" r:id="rId7"/>
    <p:sldMasterId id="2147484092" r:id="rId8"/>
  </p:sldMasterIdLst>
  <p:notesMasterIdLst>
    <p:notesMasterId r:id="rId40"/>
  </p:notesMasterIdLst>
  <p:sldIdLst>
    <p:sldId id="325" r:id="rId9"/>
    <p:sldId id="551" r:id="rId10"/>
    <p:sldId id="265" r:id="rId11"/>
    <p:sldId id="268" r:id="rId12"/>
    <p:sldId id="267" r:id="rId13"/>
    <p:sldId id="263" r:id="rId14"/>
    <p:sldId id="264" r:id="rId15"/>
    <p:sldId id="260" r:id="rId16"/>
    <p:sldId id="401" r:id="rId17"/>
    <p:sldId id="356" r:id="rId18"/>
    <p:sldId id="402" r:id="rId19"/>
    <p:sldId id="281" r:id="rId20"/>
    <p:sldId id="355" r:id="rId21"/>
    <p:sldId id="282" r:id="rId22"/>
    <p:sldId id="403" r:id="rId23"/>
    <p:sldId id="357" r:id="rId24"/>
    <p:sldId id="404" r:id="rId25"/>
    <p:sldId id="285" r:id="rId26"/>
    <p:sldId id="286" r:id="rId27"/>
    <p:sldId id="287" r:id="rId28"/>
    <p:sldId id="288" r:id="rId29"/>
    <p:sldId id="360" r:id="rId30"/>
    <p:sldId id="362" r:id="rId31"/>
    <p:sldId id="290" r:id="rId32"/>
    <p:sldId id="405" r:id="rId33"/>
    <p:sldId id="363" r:id="rId34"/>
    <p:sldId id="292" r:id="rId35"/>
    <p:sldId id="293" r:id="rId36"/>
    <p:sldId id="366" r:id="rId37"/>
    <p:sldId id="294" r:id="rId38"/>
    <p:sldId id="278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8" autoAdjust="0"/>
    <p:restoredTop sz="92037" autoAdjust="0"/>
  </p:normalViewPr>
  <p:slideViewPr>
    <p:cSldViewPr>
      <p:cViewPr varScale="1">
        <p:scale>
          <a:sx n="55" d="100"/>
          <a:sy n="55" d="100"/>
        </p:scale>
        <p:origin x="-108" y="-63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56B3A3-54CE-48E1-9E66-BCF1EA879B29}" type="doc">
      <dgm:prSet loTypeId="urn:microsoft.com/office/officeart/2008/layout/Lined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0CBDECA1-2595-4FDB-B1E6-95A4DBBE0434}">
      <dgm:prSet/>
      <dgm:spPr/>
      <dgm:t>
        <a:bodyPr/>
        <a:lstStyle/>
        <a:p>
          <a:pPr>
            <a:tabLst>
              <a:tab pos="180975" algn="l"/>
              <a:tab pos="361950" algn="l"/>
            </a:tabLst>
          </a:pPr>
          <a:r>
            <a:rPr lang="ru-RU" dirty="0"/>
            <a:t>1) 	Руководством медицинской организации утверждаются стандарты операционной процедуры (далее – СОП) идентификации пациента, описывающие процесс идентификации пациента с применением не менее двух идентификаторов пациента * 	</a:t>
          </a:r>
          <a:endParaRPr lang="en-US" dirty="0"/>
        </a:p>
      </dgm:t>
    </dgm:pt>
    <dgm:pt modelId="{8C2B611D-E7CD-4397-9C76-B35D9C5531BF}" type="parTrans" cxnId="{414E3571-E7AD-461B-9EE0-21DD2F6E4C6D}">
      <dgm:prSet/>
      <dgm:spPr/>
      <dgm:t>
        <a:bodyPr/>
        <a:lstStyle/>
        <a:p>
          <a:endParaRPr lang="en-US"/>
        </a:p>
      </dgm:t>
    </dgm:pt>
    <dgm:pt modelId="{080B3D29-A9EE-4C09-8CFF-94A57C19950C}" type="sibTrans" cxnId="{414E3571-E7AD-461B-9EE0-21DD2F6E4C6D}">
      <dgm:prSet/>
      <dgm:spPr/>
      <dgm:t>
        <a:bodyPr/>
        <a:lstStyle/>
        <a:p>
          <a:endParaRPr lang="en-US"/>
        </a:p>
      </dgm:t>
    </dgm:pt>
    <dgm:pt modelId="{BFB6A713-2927-4FD3-A8C2-D8DB4E48D7AE}">
      <dgm:prSet/>
      <dgm:spPr/>
      <dgm:t>
        <a:bodyPr/>
        <a:lstStyle/>
        <a:p>
          <a:pPr>
            <a:tabLst>
              <a:tab pos="361950" algn="l"/>
            </a:tabLst>
          </a:pPr>
          <a:r>
            <a:rPr lang="ru-RU" dirty="0"/>
            <a:t>2) 	Пациент идентифицируется в соответствии с СОП перед каждой процедурой, операцией, инъекцией, приемом лекарственного средства, взятием биоматериала и других ситуациях 		</a:t>
          </a:r>
          <a:endParaRPr lang="en-US" dirty="0"/>
        </a:p>
      </dgm:t>
    </dgm:pt>
    <dgm:pt modelId="{7F48D45C-B94C-4A29-BE41-5210CDC6179A}" type="parTrans" cxnId="{7C434FD5-B847-4134-A4F8-D6D0D2378CFA}">
      <dgm:prSet/>
      <dgm:spPr/>
      <dgm:t>
        <a:bodyPr/>
        <a:lstStyle/>
        <a:p>
          <a:endParaRPr lang="en-US"/>
        </a:p>
      </dgm:t>
    </dgm:pt>
    <dgm:pt modelId="{41AAF789-9CB9-48E4-90B6-10EAF40BED08}" type="sibTrans" cxnId="{7C434FD5-B847-4134-A4F8-D6D0D2378CFA}">
      <dgm:prSet/>
      <dgm:spPr/>
      <dgm:t>
        <a:bodyPr/>
        <a:lstStyle/>
        <a:p>
          <a:endParaRPr lang="en-US"/>
        </a:p>
      </dgm:t>
    </dgm:pt>
    <dgm:pt modelId="{A90541FB-635D-4EF3-94B5-FE3497A16DDE}">
      <dgm:prSet/>
      <dgm:spPr/>
      <dgm:t>
        <a:bodyPr/>
        <a:lstStyle/>
        <a:p>
          <a:pPr>
            <a:tabLst>
              <a:tab pos="361950" algn="l"/>
            </a:tabLst>
          </a:pPr>
          <a:r>
            <a:rPr lang="ru-RU" dirty="0"/>
            <a:t>3) </a:t>
          </a:r>
          <a:r>
            <a:rPr lang="en-US" dirty="0"/>
            <a:t> </a:t>
          </a:r>
          <a:r>
            <a:rPr lang="ru-RU" dirty="0"/>
            <a:t>Идентификация пациента облегчается путем использования идентификационного браслета с двумя идентификаторами, либо через другие альтернативные способы идентификации пациента утвержденные руководством медицинской организации 		</a:t>
          </a:r>
          <a:endParaRPr lang="en-US" dirty="0"/>
        </a:p>
      </dgm:t>
    </dgm:pt>
    <dgm:pt modelId="{AFDFB9D6-8FB6-424C-9BC6-42F1E1F7B459}" type="parTrans" cxnId="{69A9BFDC-6A51-41C2-8B0A-1EE926420B3A}">
      <dgm:prSet/>
      <dgm:spPr/>
      <dgm:t>
        <a:bodyPr/>
        <a:lstStyle/>
        <a:p>
          <a:endParaRPr lang="en-US"/>
        </a:p>
      </dgm:t>
    </dgm:pt>
    <dgm:pt modelId="{544FAC4A-BA20-4BEB-8436-849C464E84A1}" type="sibTrans" cxnId="{69A9BFDC-6A51-41C2-8B0A-1EE926420B3A}">
      <dgm:prSet/>
      <dgm:spPr/>
      <dgm:t>
        <a:bodyPr/>
        <a:lstStyle/>
        <a:p>
          <a:endParaRPr lang="en-US"/>
        </a:p>
      </dgm:t>
    </dgm:pt>
    <dgm:pt modelId="{8747AD64-92FD-49FC-A428-C1B9E708B4FC}">
      <dgm:prSet/>
      <dgm:spPr/>
      <dgm:t>
        <a:bodyPr/>
        <a:lstStyle/>
        <a:p>
          <a:pPr>
            <a:tabLst>
              <a:tab pos="361950" algn="l"/>
            </a:tabLst>
          </a:pPr>
          <a:r>
            <a:rPr lang="ru-RU" dirty="0"/>
            <a:t>4) </a:t>
          </a:r>
          <a:r>
            <a:rPr lang="en-US" dirty="0"/>
            <a:t> </a:t>
          </a:r>
          <a:r>
            <a:rPr lang="ru-RU" dirty="0"/>
            <a:t>Идентификаторы пациента присутствуют во всех формах медицинских карт и на всех контейнерах с биоматериалом пациента </a:t>
          </a:r>
          <a:endParaRPr lang="en-US" dirty="0"/>
        </a:p>
      </dgm:t>
    </dgm:pt>
    <dgm:pt modelId="{B22CFE38-BAAF-4C56-82F8-0ABF094C0363}" type="parTrans" cxnId="{15873A53-B8B4-4B8A-93B5-2E1231BDDE95}">
      <dgm:prSet/>
      <dgm:spPr/>
      <dgm:t>
        <a:bodyPr/>
        <a:lstStyle/>
        <a:p>
          <a:endParaRPr lang="en-US"/>
        </a:p>
      </dgm:t>
    </dgm:pt>
    <dgm:pt modelId="{5FD74E52-CFBE-48A0-B2A3-08F282E7623C}" type="sibTrans" cxnId="{15873A53-B8B4-4B8A-93B5-2E1231BDDE95}">
      <dgm:prSet/>
      <dgm:spPr/>
      <dgm:t>
        <a:bodyPr/>
        <a:lstStyle/>
        <a:p>
          <a:endParaRPr lang="en-US"/>
        </a:p>
      </dgm:t>
    </dgm:pt>
    <dgm:pt modelId="{17644BE2-B304-4D02-8D10-03F2E5D799F1}">
      <dgm:prSet/>
      <dgm:spPr/>
      <dgm:t>
        <a:bodyPr/>
        <a:lstStyle/>
        <a:p>
          <a:pPr>
            <a:tabLst>
              <a:tab pos="361950" algn="l"/>
            </a:tabLst>
          </a:pPr>
          <a:r>
            <a:rPr lang="ru-RU" dirty="0"/>
            <a:t>5) 	Процесс идентификации пациента мониторируется через индикаторы, которые применяются для повышения безопасности пациента. Индикаторы выбираются в зависимости от используемых способов идентификации пациента ** 	</a:t>
          </a:r>
          <a:endParaRPr lang="en-US" dirty="0"/>
        </a:p>
      </dgm:t>
    </dgm:pt>
    <dgm:pt modelId="{FA9BCFF2-7F7E-4588-A302-B8DA4061210C}" type="parTrans" cxnId="{119903A4-AA48-48DD-BD49-54AC0B7574FD}">
      <dgm:prSet/>
      <dgm:spPr/>
      <dgm:t>
        <a:bodyPr/>
        <a:lstStyle/>
        <a:p>
          <a:endParaRPr lang="en-US"/>
        </a:p>
      </dgm:t>
    </dgm:pt>
    <dgm:pt modelId="{31A6BC58-5055-4125-AAC6-87E052913102}" type="sibTrans" cxnId="{119903A4-AA48-48DD-BD49-54AC0B7574FD}">
      <dgm:prSet/>
      <dgm:spPr/>
      <dgm:t>
        <a:bodyPr/>
        <a:lstStyle/>
        <a:p>
          <a:endParaRPr lang="en-US"/>
        </a:p>
      </dgm:t>
    </dgm:pt>
    <dgm:pt modelId="{7B6E3D66-7E20-4654-B84B-D418A4F073C4}" type="pres">
      <dgm:prSet presAssocID="{3556B3A3-54CE-48E1-9E66-BCF1EA879B2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8B177E5-3FD6-448C-8F44-E6FF4852F80D}" type="pres">
      <dgm:prSet presAssocID="{0CBDECA1-2595-4FDB-B1E6-95A4DBBE0434}" presName="thickLine" presStyleLbl="alignNode1" presStyleIdx="0" presStyleCnt="5"/>
      <dgm:spPr/>
    </dgm:pt>
    <dgm:pt modelId="{46A9F4BC-8B2E-4083-B1E4-3DAF651615BE}" type="pres">
      <dgm:prSet presAssocID="{0CBDECA1-2595-4FDB-B1E6-95A4DBBE0434}" presName="horz1" presStyleCnt="0"/>
      <dgm:spPr/>
    </dgm:pt>
    <dgm:pt modelId="{08F8118A-B32A-451B-AE58-C30CE7091515}" type="pres">
      <dgm:prSet presAssocID="{0CBDECA1-2595-4FDB-B1E6-95A4DBBE0434}" presName="tx1" presStyleLbl="revTx" presStyleIdx="0" presStyleCnt="5"/>
      <dgm:spPr/>
      <dgm:t>
        <a:bodyPr/>
        <a:lstStyle/>
        <a:p>
          <a:endParaRPr lang="ru-RU"/>
        </a:p>
      </dgm:t>
    </dgm:pt>
    <dgm:pt modelId="{B7DDC3BF-F944-4E68-93C8-42BD8DA87CB5}" type="pres">
      <dgm:prSet presAssocID="{0CBDECA1-2595-4FDB-B1E6-95A4DBBE0434}" presName="vert1" presStyleCnt="0"/>
      <dgm:spPr/>
    </dgm:pt>
    <dgm:pt modelId="{0C9AACFF-373E-4475-B857-E42DDD245D89}" type="pres">
      <dgm:prSet presAssocID="{BFB6A713-2927-4FD3-A8C2-D8DB4E48D7AE}" presName="thickLine" presStyleLbl="alignNode1" presStyleIdx="1" presStyleCnt="5"/>
      <dgm:spPr/>
    </dgm:pt>
    <dgm:pt modelId="{21B0AADB-DBC7-49E3-8F19-85CF8097C669}" type="pres">
      <dgm:prSet presAssocID="{BFB6A713-2927-4FD3-A8C2-D8DB4E48D7AE}" presName="horz1" presStyleCnt="0"/>
      <dgm:spPr/>
    </dgm:pt>
    <dgm:pt modelId="{177AC2B4-3AFE-4143-A361-3F4E711FF1FE}" type="pres">
      <dgm:prSet presAssocID="{BFB6A713-2927-4FD3-A8C2-D8DB4E48D7AE}" presName="tx1" presStyleLbl="revTx" presStyleIdx="1" presStyleCnt="5"/>
      <dgm:spPr/>
      <dgm:t>
        <a:bodyPr/>
        <a:lstStyle/>
        <a:p>
          <a:endParaRPr lang="ru-RU"/>
        </a:p>
      </dgm:t>
    </dgm:pt>
    <dgm:pt modelId="{2A5AFB67-53CB-4DD6-BEBB-DCE61B1DA9B7}" type="pres">
      <dgm:prSet presAssocID="{BFB6A713-2927-4FD3-A8C2-D8DB4E48D7AE}" presName="vert1" presStyleCnt="0"/>
      <dgm:spPr/>
    </dgm:pt>
    <dgm:pt modelId="{E303F822-F5B9-4896-8029-AF926528F282}" type="pres">
      <dgm:prSet presAssocID="{A90541FB-635D-4EF3-94B5-FE3497A16DDE}" presName="thickLine" presStyleLbl="alignNode1" presStyleIdx="2" presStyleCnt="5"/>
      <dgm:spPr/>
    </dgm:pt>
    <dgm:pt modelId="{B6D6E92F-F6AF-407F-9E74-6FD86BD0CEBE}" type="pres">
      <dgm:prSet presAssocID="{A90541FB-635D-4EF3-94B5-FE3497A16DDE}" presName="horz1" presStyleCnt="0"/>
      <dgm:spPr/>
    </dgm:pt>
    <dgm:pt modelId="{AC79043C-831B-4D25-BA21-6B6457C79611}" type="pres">
      <dgm:prSet presAssocID="{A90541FB-635D-4EF3-94B5-FE3497A16DDE}" presName="tx1" presStyleLbl="revTx" presStyleIdx="2" presStyleCnt="5"/>
      <dgm:spPr/>
      <dgm:t>
        <a:bodyPr/>
        <a:lstStyle/>
        <a:p>
          <a:endParaRPr lang="ru-RU"/>
        </a:p>
      </dgm:t>
    </dgm:pt>
    <dgm:pt modelId="{75352CAC-A6AC-47DB-9A89-47C59D5C1501}" type="pres">
      <dgm:prSet presAssocID="{A90541FB-635D-4EF3-94B5-FE3497A16DDE}" presName="vert1" presStyleCnt="0"/>
      <dgm:spPr/>
    </dgm:pt>
    <dgm:pt modelId="{585C5569-8444-4D91-84B1-A60EF77EDDA4}" type="pres">
      <dgm:prSet presAssocID="{8747AD64-92FD-49FC-A428-C1B9E708B4FC}" presName="thickLine" presStyleLbl="alignNode1" presStyleIdx="3" presStyleCnt="5"/>
      <dgm:spPr/>
    </dgm:pt>
    <dgm:pt modelId="{EE7705B3-9686-4892-873E-5CC6D2CB8A80}" type="pres">
      <dgm:prSet presAssocID="{8747AD64-92FD-49FC-A428-C1B9E708B4FC}" presName="horz1" presStyleCnt="0"/>
      <dgm:spPr/>
    </dgm:pt>
    <dgm:pt modelId="{2D11B3B2-1E39-4627-A599-A404438FE63F}" type="pres">
      <dgm:prSet presAssocID="{8747AD64-92FD-49FC-A428-C1B9E708B4FC}" presName="tx1" presStyleLbl="revTx" presStyleIdx="3" presStyleCnt="5"/>
      <dgm:spPr/>
      <dgm:t>
        <a:bodyPr/>
        <a:lstStyle/>
        <a:p>
          <a:endParaRPr lang="ru-RU"/>
        </a:p>
      </dgm:t>
    </dgm:pt>
    <dgm:pt modelId="{EB03D1B8-3738-471D-9769-E47AC4458A28}" type="pres">
      <dgm:prSet presAssocID="{8747AD64-92FD-49FC-A428-C1B9E708B4FC}" presName="vert1" presStyleCnt="0"/>
      <dgm:spPr/>
    </dgm:pt>
    <dgm:pt modelId="{7FEC7D42-2A1B-42E0-AFE0-F9695375ADDC}" type="pres">
      <dgm:prSet presAssocID="{17644BE2-B304-4D02-8D10-03F2E5D799F1}" presName="thickLine" presStyleLbl="alignNode1" presStyleIdx="4" presStyleCnt="5"/>
      <dgm:spPr/>
    </dgm:pt>
    <dgm:pt modelId="{7B6D1890-9E34-43A3-AA9C-66424F982F28}" type="pres">
      <dgm:prSet presAssocID="{17644BE2-B304-4D02-8D10-03F2E5D799F1}" presName="horz1" presStyleCnt="0"/>
      <dgm:spPr/>
    </dgm:pt>
    <dgm:pt modelId="{1149F0E4-F985-4727-81C4-3CDDE389B317}" type="pres">
      <dgm:prSet presAssocID="{17644BE2-B304-4D02-8D10-03F2E5D799F1}" presName="tx1" presStyleLbl="revTx" presStyleIdx="4" presStyleCnt="5"/>
      <dgm:spPr/>
      <dgm:t>
        <a:bodyPr/>
        <a:lstStyle/>
        <a:p>
          <a:endParaRPr lang="ru-RU"/>
        </a:p>
      </dgm:t>
    </dgm:pt>
    <dgm:pt modelId="{D022B669-ECDC-4041-B120-AA9D048B62D7}" type="pres">
      <dgm:prSet presAssocID="{17644BE2-B304-4D02-8D10-03F2E5D799F1}" presName="vert1" presStyleCnt="0"/>
      <dgm:spPr/>
    </dgm:pt>
  </dgm:ptLst>
  <dgm:cxnLst>
    <dgm:cxn modelId="{8534D172-9F48-4DBF-BDCB-9A8076A1B5D6}" type="presOf" srcId="{0CBDECA1-2595-4FDB-B1E6-95A4DBBE0434}" destId="{08F8118A-B32A-451B-AE58-C30CE7091515}" srcOrd="0" destOrd="0" presId="urn:microsoft.com/office/officeart/2008/layout/LinedList"/>
    <dgm:cxn modelId="{9F1F2E80-9D6A-41FA-B776-EE0BFCC8DCA0}" type="presOf" srcId="{17644BE2-B304-4D02-8D10-03F2E5D799F1}" destId="{1149F0E4-F985-4727-81C4-3CDDE389B317}" srcOrd="0" destOrd="0" presId="urn:microsoft.com/office/officeart/2008/layout/LinedList"/>
    <dgm:cxn modelId="{8F9ECEF6-369B-4A39-924B-93E3FD190655}" type="presOf" srcId="{8747AD64-92FD-49FC-A428-C1B9E708B4FC}" destId="{2D11B3B2-1E39-4627-A599-A404438FE63F}" srcOrd="0" destOrd="0" presId="urn:microsoft.com/office/officeart/2008/layout/LinedList"/>
    <dgm:cxn modelId="{414E3571-E7AD-461B-9EE0-21DD2F6E4C6D}" srcId="{3556B3A3-54CE-48E1-9E66-BCF1EA879B29}" destId="{0CBDECA1-2595-4FDB-B1E6-95A4DBBE0434}" srcOrd="0" destOrd="0" parTransId="{8C2B611D-E7CD-4397-9C76-B35D9C5531BF}" sibTransId="{080B3D29-A9EE-4C09-8CFF-94A57C19950C}"/>
    <dgm:cxn modelId="{69A9BFDC-6A51-41C2-8B0A-1EE926420B3A}" srcId="{3556B3A3-54CE-48E1-9E66-BCF1EA879B29}" destId="{A90541FB-635D-4EF3-94B5-FE3497A16DDE}" srcOrd="2" destOrd="0" parTransId="{AFDFB9D6-8FB6-424C-9BC6-42F1E1F7B459}" sibTransId="{544FAC4A-BA20-4BEB-8436-849C464E84A1}"/>
    <dgm:cxn modelId="{7C434FD5-B847-4134-A4F8-D6D0D2378CFA}" srcId="{3556B3A3-54CE-48E1-9E66-BCF1EA879B29}" destId="{BFB6A713-2927-4FD3-A8C2-D8DB4E48D7AE}" srcOrd="1" destOrd="0" parTransId="{7F48D45C-B94C-4A29-BE41-5210CDC6179A}" sibTransId="{41AAF789-9CB9-48E4-90B6-10EAF40BED08}"/>
    <dgm:cxn modelId="{87A6E2F2-5AC0-463B-BACA-B7F825F51F99}" type="presOf" srcId="{3556B3A3-54CE-48E1-9E66-BCF1EA879B29}" destId="{7B6E3D66-7E20-4654-B84B-D418A4F073C4}" srcOrd="0" destOrd="0" presId="urn:microsoft.com/office/officeart/2008/layout/LinedList"/>
    <dgm:cxn modelId="{25CBE6B3-F1C7-4425-802A-EBD50E76A91A}" type="presOf" srcId="{A90541FB-635D-4EF3-94B5-FE3497A16DDE}" destId="{AC79043C-831B-4D25-BA21-6B6457C79611}" srcOrd="0" destOrd="0" presId="urn:microsoft.com/office/officeart/2008/layout/LinedList"/>
    <dgm:cxn modelId="{0C26731A-3C8F-4E2A-A144-CDAA3D017FBB}" type="presOf" srcId="{BFB6A713-2927-4FD3-A8C2-D8DB4E48D7AE}" destId="{177AC2B4-3AFE-4143-A361-3F4E711FF1FE}" srcOrd="0" destOrd="0" presId="urn:microsoft.com/office/officeart/2008/layout/LinedList"/>
    <dgm:cxn modelId="{119903A4-AA48-48DD-BD49-54AC0B7574FD}" srcId="{3556B3A3-54CE-48E1-9E66-BCF1EA879B29}" destId="{17644BE2-B304-4D02-8D10-03F2E5D799F1}" srcOrd="4" destOrd="0" parTransId="{FA9BCFF2-7F7E-4588-A302-B8DA4061210C}" sibTransId="{31A6BC58-5055-4125-AAC6-87E052913102}"/>
    <dgm:cxn modelId="{15873A53-B8B4-4B8A-93B5-2E1231BDDE95}" srcId="{3556B3A3-54CE-48E1-9E66-BCF1EA879B29}" destId="{8747AD64-92FD-49FC-A428-C1B9E708B4FC}" srcOrd="3" destOrd="0" parTransId="{B22CFE38-BAAF-4C56-82F8-0ABF094C0363}" sibTransId="{5FD74E52-CFBE-48A0-B2A3-08F282E7623C}"/>
    <dgm:cxn modelId="{FE0F781E-E2C9-4B46-A004-222EA93BC54D}" type="presParOf" srcId="{7B6E3D66-7E20-4654-B84B-D418A4F073C4}" destId="{68B177E5-3FD6-448C-8F44-E6FF4852F80D}" srcOrd="0" destOrd="0" presId="urn:microsoft.com/office/officeart/2008/layout/LinedList"/>
    <dgm:cxn modelId="{A89AF5C7-65F4-4C93-83B7-A4B09920949A}" type="presParOf" srcId="{7B6E3D66-7E20-4654-B84B-D418A4F073C4}" destId="{46A9F4BC-8B2E-4083-B1E4-3DAF651615BE}" srcOrd="1" destOrd="0" presId="urn:microsoft.com/office/officeart/2008/layout/LinedList"/>
    <dgm:cxn modelId="{47F53744-2448-43AC-8229-021F4BB27C63}" type="presParOf" srcId="{46A9F4BC-8B2E-4083-B1E4-3DAF651615BE}" destId="{08F8118A-B32A-451B-AE58-C30CE7091515}" srcOrd="0" destOrd="0" presId="urn:microsoft.com/office/officeart/2008/layout/LinedList"/>
    <dgm:cxn modelId="{DB792B65-E234-43A9-9759-B5B49C03CA8F}" type="presParOf" srcId="{46A9F4BC-8B2E-4083-B1E4-3DAF651615BE}" destId="{B7DDC3BF-F944-4E68-93C8-42BD8DA87CB5}" srcOrd="1" destOrd="0" presId="urn:microsoft.com/office/officeart/2008/layout/LinedList"/>
    <dgm:cxn modelId="{CCC6F121-2D99-4B44-9050-9D3F000EB729}" type="presParOf" srcId="{7B6E3D66-7E20-4654-B84B-D418A4F073C4}" destId="{0C9AACFF-373E-4475-B857-E42DDD245D89}" srcOrd="2" destOrd="0" presId="urn:microsoft.com/office/officeart/2008/layout/LinedList"/>
    <dgm:cxn modelId="{0F8629FC-D3BD-430B-B679-3D0E3194E779}" type="presParOf" srcId="{7B6E3D66-7E20-4654-B84B-D418A4F073C4}" destId="{21B0AADB-DBC7-49E3-8F19-85CF8097C669}" srcOrd="3" destOrd="0" presId="urn:microsoft.com/office/officeart/2008/layout/LinedList"/>
    <dgm:cxn modelId="{6EB85445-05D4-4CB9-AD01-A744FC101D94}" type="presParOf" srcId="{21B0AADB-DBC7-49E3-8F19-85CF8097C669}" destId="{177AC2B4-3AFE-4143-A361-3F4E711FF1FE}" srcOrd="0" destOrd="0" presId="urn:microsoft.com/office/officeart/2008/layout/LinedList"/>
    <dgm:cxn modelId="{08D20C6F-CCF7-403F-BFBB-EAE15448DB75}" type="presParOf" srcId="{21B0AADB-DBC7-49E3-8F19-85CF8097C669}" destId="{2A5AFB67-53CB-4DD6-BEBB-DCE61B1DA9B7}" srcOrd="1" destOrd="0" presId="urn:microsoft.com/office/officeart/2008/layout/LinedList"/>
    <dgm:cxn modelId="{AF6A1105-FB31-4261-8E0B-F3A1E9184F9C}" type="presParOf" srcId="{7B6E3D66-7E20-4654-B84B-D418A4F073C4}" destId="{E303F822-F5B9-4896-8029-AF926528F282}" srcOrd="4" destOrd="0" presId="urn:microsoft.com/office/officeart/2008/layout/LinedList"/>
    <dgm:cxn modelId="{EE146898-C952-41F3-AD58-A35A1EA68AC8}" type="presParOf" srcId="{7B6E3D66-7E20-4654-B84B-D418A4F073C4}" destId="{B6D6E92F-F6AF-407F-9E74-6FD86BD0CEBE}" srcOrd="5" destOrd="0" presId="urn:microsoft.com/office/officeart/2008/layout/LinedList"/>
    <dgm:cxn modelId="{D1473967-1E02-4141-B269-D9A40869AE9F}" type="presParOf" srcId="{B6D6E92F-F6AF-407F-9E74-6FD86BD0CEBE}" destId="{AC79043C-831B-4D25-BA21-6B6457C79611}" srcOrd="0" destOrd="0" presId="urn:microsoft.com/office/officeart/2008/layout/LinedList"/>
    <dgm:cxn modelId="{B37CDBA5-E05B-4767-B82F-2209003E9BFD}" type="presParOf" srcId="{B6D6E92F-F6AF-407F-9E74-6FD86BD0CEBE}" destId="{75352CAC-A6AC-47DB-9A89-47C59D5C1501}" srcOrd="1" destOrd="0" presId="urn:microsoft.com/office/officeart/2008/layout/LinedList"/>
    <dgm:cxn modelId="{28C45B5D-FCA9-4DD6-A26B-B0AED5D4F950}" type="presParOf" srcId="{7B6E3D66-7E20-4654-B84B-D418A4F073C4}" destId="{585C5569-8444-4D91-84B1-A60EF77EDDA4}" srcOrd="6" destOrd="0" presId="urn:microsoft.com/office/officeart/2008/layout/LinedList"/>
    <dgm:cxn modelId="{28BFE7D9-5288-4B70-8B1D-C5540A5BD695}" type="presParOf" srcId="{7B6E3D66-7E20-4654-B84B-D418A4F073C4}" destId="{EE7705B3-9686-4892-873E-5CC6D2CB8A80}" srcOrd="7" destOrd="0" presId="urn:microsoft.com/office/officeart/2008/layout/LinedList"/>
    <dgm:cxn modelId="{E0A3737C-7744-4059-BF0B-3AA37FBBA690}" type="presParOf" srcId="{EE7705B3-9686-4892-873E-5CC6D2CB8A80}" destId="{2D11B3B2-1E39-4627-A599-A404438FE63F}" srcOrd="0" destOrd="0" presId="urn:microsoft.com/office/officeart/2008/layout/LinedList"/>
    <dgm:cxn modelId="{04A27C63-A8B5-45B3-8536-6DBED0D03992}" type="presParOf" srcId="{EE7705B3-9686-4892-873E-5CC6D2CB8A80}" destId="{EB03D1B8-3738-471D-9769-E47AC4458A28}" srcOrd="1" destOrd="0" presId="urn:microsoft.com/office/officeart/2008/layout/LinedList"/>
    <dgm:cxn modelId="{81FCDB1B-BFE0-4511-8183-FB459887DFAD}" type="presParOf" srcId="{7B6E3D66-7E20-4654-B84B-D418A4F073C4}" destId="{7FEC7D42-2A1B-42E0-AFE0-F9695375ADDC}" srcOrd="8" destOrd="0" presId="urn:microsoft.com/office/officeart/2008/layout/LinedList"/>
    <dgm:cxn modelId="{EFC62F73-B65B-4D3C-AB24-52DA6C70C1BD}" type="presParOf" srcId="{7B6E3D66-7E20-4654-B84B-D418A4F073C4}" destId="{7B6D1890-9E34-43A3-AA9C-66424F982F28}" srcOrd="9" destOrd="0" presId="urn:microsoft.com/office/officeart/2008/layout/LinedList"/>
    <dgm:cxn modelId="{B6A37330-8DB2-4ED1-9F2A-F5A32CA86FFA}" type="presParOf" srcId="{7B6D1890-9E34-43A3-AA9C-66424F982F28}" destId="{1149F0E4-F985-4727-81C4-3CDDE389B317}" srcOrd="0" destOrd="0" presId="urn:microsoft.com/office/officeart/2008/layout/LinedList"/>
    <dgm:cxn modelId="{90E2F595-6EDF-4B6C-AE7A-F2B65589E856}" type="presParOf" srcId="{7B6D1890-9E34-43A3-AA9C-66424F982F28}" destId="{D022B669-ECDC-4041-B120-AA9D048B62D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A7F5B-E9D0-4C7A-8746-AC549D968B95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E2A379CD-3AB0-4FAA-8F7E-310715C69142}">
      <dgm:prSet phldrT="[Текст]" custT="1"/>
      <dgm:spPr/>
      <dgm:t>
        <a:bodyPr/>
        <a:lstStyle/>
        <a:p>
          <a:r>
            <a:rPr lang="ru-RU" sz="1600" b="0" i="0" dirty="0">
              <a:latin typeface="+mj-lt"/>
              <a:cs typeface="Times New Roman" pitchFamily="18" charset="0"/>
            </a:rPr>
            <a:t>Записать услышанное </a:t>
          </a:r>
        </a:p>
      </dgm:t>
    </dgm:pt>
    <dgm:pt modelId="{E3CBE94C-6D0D-45BD-A2B1-EC5B7216BF18}" type="parTrans" cxnId="{736A1EB2-D813-42AB-BED2-6BAB4FFA9059}">
      <dgm:prSet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88C01-34F6-4360-87FE-641854FA2838}" type="sibTrans" cxnId="{736A1EB2-D813-42AB-BED2-6BAB4FFA9059}">
      <dgm:prSet custT="1"/>
      <dgm:spPr/>
      <dgm:t>
        <a:bodyPr/>
        <a:lstStyle/>
        <a:p>
          <a:endParaRPr lang="ru-RU" sz="1600" b="0" i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E8EEB-74DA-4FDE-95D1-849EC2C71C05}">
      <dgm:prSet phldrT="[Текст]" custT="1"/>
      <dgm:spPr/>
      <dgm:t>
        <a:bodyPr/>
        <a:lstStyle/>
        <a:p>
          <a:r>
            <a:rPr lang="ru-RU" sz="1600" b="0" i="0" dirty="0">
              <a:latin typeface="+mj-lt"/>
              <a:cs typeface="Times New Roman" pitchFamily="18" charset="0"/>
            </a:rPr>
            <a:t>Прочитать </a:t>
          </a:r>
        </a:p>
        <a:p>
          <a:r>
            <a:rPr lang="ru-RU" sz="1600" b="0" i="0" dirty="0">
              <a:latin typeface="+mj-lt"/>
              <a:cs typeface="Times New Roman" pitchFamily="18" charset="0"/>
            </a:rPr>
            <a:t>запись вслух </a:t>
          </a:r>
        </a:p>
      </dgm:t>
    </dgm:pt>
    <dgm:pt modelId="{9C000011-5F14-464C-A129-7608C51BA450}" type="parTrans" cxnId="{BCC0DA79-704F-414A-8711-1B3C20D23DDB}">
      <dgm:prSet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A62B9-19E5-4B26-BCD5-71AF07BB083B}" type="sibTrans" cxnId="{BCC0DA79-704F-414A-8711-1B3C20D23DDB}">
      <dgm:prSet custT="1"/>
      <dgm:spPr/>
      <dgm:t>
        <a:bodyPr/>
        <a:lstStyle/>
        <a:p>
          <a:endParaRPr lang="ru-RU" sz="1600" b="0" i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87F3D-DF44-4A29-B657-D1239901B843}">
      <dgm:prSet phldrT="[Текст]" custT="1"/>
      <dgm:spPr/>
      <dgm:t>
        <a:bodyPr/>
        <a:lstStyle/>
        <a:p>
          <a:r>
            <a:rPr lang="ru-RU" sz="1600" b="0" i="0" u="none" dirty="0">
              <a:latin typeface="+mj-lt"/>
              <a:cs typeface="Times New Roman" panose="02020603050405020304" pitchFamily="18" charset="0"/>
            </a:rPr>
            <a:t>Получить</a:t>
          </a:r>
          <a:r>
            <a:rPr lang="ru-RU" sz="1600" b="0" i="0" dirty="0">
              <a:latin typeface="+mj-lt"/>
              <a:cs typeface="Times New Roman" panose="02020603050405020304" pitchFamily="18" charset="0"/>
            </a:rPr>
            <a:t> подтверждение о правильности  текста сообщения </a:t>
          </a:r>
        </a:p>
      </dgm:t>
    </dgm:pt>
    <dgm:pt modelId="{DF4C7589-FB8A-4632-9C91-163474E0CCED}" type="parTrans" cxnId="{EBE689D0-427B-409C-94FD-DFC914E765CA}">
      <dgm:prSet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97590-1FB5-4D31-9DD0-F8351BD318FF}" type="sibTrans" cxnId="{EBE689D0-427B-409C-94FD-DFC914E765CA}">
      <dgm:prSet custT="1"/>
      <dgm:spPr/>
      <dgm:t>
        <a:bodyPr/>
        <a:lstStyle/>
        <a:p>
          <a:endParaRPr lang="ru-RU" sz="1600" b="0" i="1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98F91-BC75-4C7A-87B1-B95F807E3EB5}">
      <dgm:prSet custT="1"/>
      <dgm:spPr/>
      <dgm:t>
        <a:bodyPr/>
        <a:lstStyle/>
        <a:p>
          <a:r>
            <a:rPr lang="ru-RU" sz="1600" b="0" i="0" u="none" baseline="0" dirty="0">
              <a:latin typeface="+mj-lt"/>
              <a:cs typeface="Times New Roman" panose="02020603050405020304" pitchFamily="18" charset="0"/>
            </a:rPr>
            <a:t>Подшить</a:t>
          </a:r>
          <a:r>
            <a:rPr lang="ru-RU" sz="1600" b="0" i="0" u="none" dirty="0">
              <a:latin typeface="+mj-lt"/>
              <a:cs typeface="Times New Roman" panose="02020603050405020304" pitchFamily="18" charset="0"/>
            </a:rPr>
            <a:t> Лист приема сообщения </a:t>
          </a:r>
          <a:r>
            <a:rPr lang="ru-RU" sz="1600" b="0" i="0" dirty="0">
              <a:latin typeface="+mj-lt"/>
              <a:cs typeface="Times New Roman" panose="02020603050405020304" pitchFamily="18" charset="0"/>
            </a:rPr>
            <a:t>в мед. карту в </a:t>
          </a:r>
          <a:r>
            <a:rPr lang="ru-RU" sz="1600" b="0" i="0" dirty="0" err="1">
              <a:latin typeface="+mj-lt"/>
              <a:cs typeface="Times New Roman" panose="02020603050405020304" pitchFamily="18" charset="0"/>
            </a:rPr>
            <a:t>теч</a:t>
          </a:r>
          <a:r>
            <a:rPr lang="ru-RU" sz="1600" b="0" i="0" dirty="0">
              <a:latin typeface="+mj-lt"/>
              <a:cs typeface="Times New Roman" panose="02020603050405020304" pitchFamily="18" charset="0"/>
            </a:rPr>
            <a:t>. 24 ч.</a:t>
          </a:r>
        </a:p>
      </dgm:t>
    </dgm:pt>
    <dgm:pt modelId="{AB9E50CA-2FE1-4722-A3E8-9E61FE081E04}" type="parTrans" cxnId="{ABE2A3BB-B869-48EE-8A2B-483B80ADE3A5}">
      <dgm:prSet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5DF999-36FF-4712-BDF1-840D192C8176}" type="sibTrans" cxnId="{ABE2A3BB-B869-48EE-8A2B-483B80ADE3A5}">
      <dgm:prSet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98D59-D48E-49CB-BED4-DE9B080F1F1C}" type="pres">
      <dgm:prSet presAssocID="{E6FA7F5B-E9D0-4C7A-8746-AC549D968B95}" presName="Name0" presStyleCnt="0">
        <dgm:presLayoutVars>
          <dgm:dir/>
          <dgm:resizeHandles val="exact"/>
        </dgm:presLayoutVars>
      </dgm:prSet>
      <dgm:spPr/>
    </dgm:pt>
    <dgm:pt modelId="{F33F509F-2FFA-4F0C-915E-AB0639BD928A}" type="pres">
      <dgm:prSet presAssocID="{E2A379CD-3AB0-4FAA-8F7E-310715C69142}" presName="node" presStyleLbl="node1" presStyleIdx="0" presStyleCnt="4" custScaleX="84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15B0C-660F-4555-8A68-3D7BAD2343FF}" type="pres">
      <dgm:prSet presAssocID="{4DF88C01-34F6-4360-87FE-641854FA2838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B5EA99F-EBD9-4A31-A021-5E0878D84091}" type="pres">
      <dgm:prSet presAssocID="{4DF88C01-34F6-4360-87FE-641854FA2838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B32F6BE-2A9E-4617-A8D5-7B21C2620343}" type="pres">
      <dgm:prSet presAssocID="{B17E8EEB-74DA-4FDE-95D1-849EC2C71C05}" presName="node" presStyleLbl="node1" presStyleIdx="1" presStyleCnt="4" custScaleX="94842" custLinFactNeighborX="-14933" custLinFactNeighborY="-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C13C0-E829-45C2-8E9D-722B4F5E87A5}" type="pres">
      <dgm:prSet presAssocID="{DF3A62B9-19E5-4B26-BCD5-71AF07BB083B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D533B92-9FF0-4035-84B4-AD238D6EB922}" type="pres">
      <dgm:prSet presAssocID="{DF3A62B9-19E5-4B26-BCD5-71AF07BB083B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FE5F74A8-408C-406F-98B4-4328F72C8399}" type="pres">
      <dgm:prSet presAssocID="{56787F3D-DF44-4A29-B657-D1239901B843}" presName="node" presStyleLbl="node1" presStyleIdx="2" presStyleCnt="4" custScaleX="113343" custLinFactNeighborX="-21991" custLinFactNeighborY="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E25FA-7250-4075-AAA9-158A51E2AAC0}" type="pres">
      <dgm:prSet presAssocID="{34197590-1FB5-4D31-9DD0-F8351BD318FF}" presName="sibTrans" presStyleLbl="sibTrans2D1" presStyleIdx="2" presStyleCnt="3"/>
      <dgm:spPr/>
      <dgm:t>
        <a:bodyPr/>
        <a:lstStyle/>
        <a:p>
          <a:endParaRPr lang="ru-RU"/>
        </a:p>
      </dgm:t>
    </dgm:pt>
    <dgm:pt modelId="{C5078D57-88CB-4F93-B426-8B489AF40685}" type="pres">
      <dgm:prSet presAssocID="{34197590-1FB5-4D31-9DD0-F8351BD318FF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0A116E75-C614-444A-8EA2-4DAA99C7547A}" type="pres">
      <dgm:prSet presAssocID="{DEF98F91-BC75-4C7A-87B1-B95F807E3EB5}" presName="node" presStyleLbl="node1" presStyleIdx="3" presStyleCnt="4" custScaleX="113326" custLinFactNeighborX="-201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943DDE-E127-4527-8005-03806FFF74DA}" type="presOf" srcId="{56787F3D-DF44-4A29-B657-D1239901B843}" destId="{FE5F74A8-408C-406F-98B4-4328F72C8399}" srcOrd="0" destOrd="0" presId="urn:microsoft.com/office/officeart/2005/8/layout/process1"/>
    <dgm:cxn modelId="{2836FD62-8050-4CE0-B7EB-601283C11BDC}" type="presOf" srcId="{DEF98F91-BC75-4C7A-87B1-B95F807E3EB5}" destId="{0A116E75-C614-444A-8EA2-4DAA99C7547A}" srcOrd="0" destOrd="0" presId="urn:microsoft.com/office/officeart/2005/8/layout/process1"/>
    <dgm:cxn modelId="{EBE689D0-427B-409C-94FD-DFC914E765CA}" srcId="{E6FA7F5B-E9D0-4C7A-8746-AC549D968B95}" destId="{56787F3D-DF44-4A29-B657-D1239901B843}" srcOrd="2" destOrd="0" parTransId="{DF4C7589-FB8A-4632-9C91-163474E0CCED}" sibTransId="{34197590-1FB5-4D31-9DD0-F8351BD318FF}"/>
    <dgm:cxn modelId="{9E2D71C7-B290-4ED9-825C-9599835E56F6}" type="presOf" srcId="{34197590-1FB5-4D31-9DD0-F8351BD318FF}" destId="{1F7E25FA-7250-4075-AAA9-158A51E2AAC0}" srcOrd="0" destOrd="0" presId="urn:microsoft.com/office/officeart/2005/8/layout/process1"/>
    <dgm:cxn modelId="{AA4885E5-9F5C-440C-AF9E-D0A7E0ADB809}" type="presOf" srcId="{4DF88C01-34F6-4360-87FE-641854FA2838}" destId="{2A215B0C-660F-4555-8A68-3D7BAD2343FF}" srcOrd="0" destOrd="0" presId="urn:microsoft.com/office/officeart/2005/8/layout/process1"/>
    <dgm:cxn modelId="{736A1EB2-D813-42AB-BED2-6BAB4FFA9059}" srcId="{E6FA7F5B-E9D0-4C7A-8746-AC549D968B95}" destId="{E2A379CD-3AB0-4FAA-8F7E-310715C69142}" srcOrd="0" destOrd="0" parTransId="{E3CBE94C-6D0D-45BD-A2B1-EC5B7216BF18}" sibTransId="{4DF88C01-34F6-4360-87FE-641854FA2838}"/>
    <dgm:cxn modelId="{BCC0DA79-704F-414A-8711-1B3C20D23DDB}" srcId="{E6FA7F5B-E9D0-4C7A-8746-AC549D968B95}" destId="{B17E8EEB-74DA-4FDE-95D1-849EC2C71C05}" srcOrd="1" destOrd="0" parTransId="{9C000011-5F14-464C-A129-7608C51BA450}" sibTransId="{DF3A62B9-19E5-4B26-BCD5-71AF07BB083B}"/>
    <dgm:cxn modelId="{1905017B-0EBB-4853-9CE8-B7ED7FEAAAAB}" type="presOf" srcId="{E2A379CD-3AB0-4FAA-8F7E-310715C69142}" destId="{F33F509F-2FFA-4F0C-915E-AB0639BD928A}" srcOrd="0" destOrd="0" presId="urn:microsoft.com/office/officeart/2005/8/layout/process1"/>
    <dgm:cxn modelId="{F8D96BF0-81D4-4E01-8474-E4E448652362}" type="presOf" srcId="{4DF88C01-34F6-4360-87FE-641854FA2838}" destId="{3B5EA99F-EBD9-4A31-A021-5E0878D84091}" srcOrd="1" destOrd="0" presId="urn:microsoft.com/office/officeart/2005/8/layout/process1"/>
    <dgm:cxn modelId="{80AB8222-AD58-4BF6-BBD0-C333143697D2}" type="presOf" srcId="{DF3A62B9-19E5-4B26-BCD5-71AF07BB083B}" destId="{ED533B92-9FF0-4035-84B4-AD238D6EB922}" srcOrd="1" destOrd="0" presId="urn:microsoft.com/office/officeart/2005/8/layout/process1"/>
    <dgm:cxn modelId="{8641D74A-86C6-4AA2-8AF6-66790DAA6E39}" type="presOf" srcId="{E6FA7F5B-E9D0-4C7A-8746-AC549D968B95}" destId="{ED698D59-D48E-49CB-BED4-DE9B080F1F1C}" srcOrd="0" destOrd="0" presId="urn:microsoft.com/office/officeart/2005/8/layout/process1"/>
    <dgm:cxn modelId="{42CC9C93-392F-43E3-9177-BBBA67513EF8}" type="presOf" srcId="{B17E8EEB-74DA-4FDE-95D1-849EC2C71C05}" destId="{8B32F6BE-2A9E-4617-A8D5-7B21C2620343}" srcOrd="0" destOrd="0" presId="urn:microsoft.com/office/officeart/2005/8/layout/process1"/>
    <dgm:cxn modelId="{7B5077D1-112D-4F5F-A75E-95596B328C93}" type="presOf" srcId="{34197590-1FB5-4D31-9DD0-F8351BD318FF}" destId="{C5078D57-88CB-4F93-B426-8B489AF40685}" srcOrd="1" destOrd="0" presId="urn:microsoft.com/office/officeart/2005/8/layout/process1"/>
    <dgm:cxn modelId="{07FDF530-70BD-4F83-BD10-FB46511BE86F}" type="presOf" srcId="{DF3A62B9-19E5-4B26-BCD5-71AF07BB083B}" destId="{77DC13C0-E829-45C2-8E9D-722B4F5E87A5}" srcOrd="0" destOrd="0" presId="urn:microsoft.com/office/officeart/2005/8/layout/process1"/>
    <dgm:cxn modelId="{ABE2A3BB-B869-48EE-8A2B-483B80ADE3A5}" srcId="{E6FA7F5B-E9D0-4C7A-8746-AC549D968B95}" destId="{DEF98F91-BC75-4C7A-87B1-B95F807E3EB5}" srcOrd="3" destOrd="0" parTransId="{AB9E50CA-2FE1-4722-A3E8-9E61FE081E04}" sibTransId="{865DF999-36FF-4712-BDF1-840D192C8176}"/>
    <dgm:cxn modelId="{F0B3B64C-63D6-4920-AB8D-E84D124DE091}" type="presParOf" srcId="{ED698D59-D48E-49CB-BED4-DE9B080F1F1C}" destId="{F33F509F-2FFA-4F0C-915E-AB0639BD928A}" srcOrd="0" destOrd="0" presId="urn:microsoft.com/office/officeart/2005/8/layout/process1"/>
    <dgm:cxn modelId="{00CD4FF6-D009-4857-ABA5-0CAB8639E6B1}" type="presParOf" srcId="{ED698D59-D48E-49CB-BED4-DE9B080F1F1C}" destId="{2A215B0C-660F-4555-8A68-3D7BAD2343FF}" srcOrd="1" destOrd="0" presId="urn:microsoft.com/office/officeart/2005/8/layout/process1"/>
    <dgm:cxn modelId="{DCFB20B6-195E-49AE-8483-D571465C2895}" type="presParOf" srcId="{2A215B0C-660F-4555-8A68-3D7BAD2343FF}" destId="{3B5EA99F-EBD9-4A31-A021-5E0878D84091}" srcOrd="0" destOrd="0" presId="urn:microsoft.com/office/officeart/2005/8/layout/process1"/>
    <dgm:cxn modelId="{B326650E-5680-4F7E-AED6-7B42B63A909A}" type="presParOf" srcId="{ED698D59-D48E-49CB-BED4-DE9B080F1F1C}" destId="{8B32F6BE-2A9E-4617-A8D5-7B21C2620343}" srcOrd="2" destOrd="0" presId="urn:microsoft.com/office/officeart/2005/8/layout/process1"/>
    <dgm:cxn modelId="{193BF723-087B-48E1-9B72-E6A544A29615}" type="presParOf" srcId="{ED698D59-D48E-49CB-BED4-DE9B080F1F1C}" destId="{77DC13C0-E829-45C2-8E9D-722B4F5E87A5}" srcOrd="3" destOrd="0" presId="urn:microsoft.com/office/officeart/2005/8/layout/process1"/>
    <dgm:cxn modelId="{AA166E7D-5B0C-40ED-B2AB-49366922F776}" type="presParOf" srcId="{77DC13C0-E829-45C2-8E9D-722B4F5E87A5}" destId="{ED533B92-9FF0-4035-84B4-AD238D6EB922}" srcOrd="0" destOrd="0" presId="urn:microsoft.com/office/officeart/2005/8/layout/process1"/>
    <dgm:cxn modelId="{0888E232-F62F-4F7F-89F2-5FFB09F5CD54}" type="presParOf" srcId="{ED698D59-D48E-49CB-BED4-DE9B080F1F1C}" destId="{FE5F74A8-408C-406F-98B4-4328F72C8399}" srcOrd="4" destOrd="0" presId="urn:microsoft.com/office/officeart/2005/8/layout/process1"/>
    <dgm:cxn modelId="{8368D902-C792-487F-9FB7-A4E0BE56DD0D}" type="presParOf" srcId="{ED698D59-D48E-49CB-BED4-DE9B080F1F1C}" destId="{1F7E25FA-7250-4075-AAA9-158A51E2AAC0}" srcOrd="5" destOrd="0" presId="urn:microsoft.com/office/officeart/2005/8/layout/process1"/>
    <dgm:cxn modelId="{1073A6B9-8B9F-48F1-A3AE-CAE005505751}" type="presParOf" srcId="{1F7E25FA-7250-4075-AAA9-158A51E2AAC0}" destId="{C5078D57-88CB-4F93-B426-8B489AF40685}" srcOrd="0" destOrd="0" presId="urn:microsoft.com/office/officeart/2005/8/layout/process1"/>
    <dgm:cxn modelId="{D40D2E04-C9F8-4D4C-81D4-B39B1CCA063F}" type="presParOf" srcId="{ED698D59-D48E-49CB-BED4-DE9B080F1F1C}" destId="{0A116E75-C614-444A-8EA2-4DAA99C7547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A7F5B-E9D0-4C7A-8746-AC549D968B95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E2A379CD-3AB0-4FAA-8F7E-310715C69142}">
      <dgm:prSet phldrT="[Текст]" custT="1"/>
      <dgm:spPr/>
      <dgm:t>
        <a:bodyPr/>
        <a:lstStyle/>
        <a:p>
          <a:r>
            <a:rPr lang="ru-RU" sz="1600" b="0" i="0" dirty="0">
              <a:latin typeface="+mj-lt"/>
              <a:cs typeface="Times New Roman" pitchFamily="18" charset="0"/>
            </a:rPr>
            <a:t>1) </a:t>
          </a:r>
          <a:r>
            <a:rPr lang="ru-RU" sz="1600" i="0" u="sng" dirty="0">
              <a:latin typeface="+mj-lt"/>
              <a:cs typeface="Times New Roman" panose="02020603050405020304" pitchFamily="18" charset="0"/>
            </a:rPr>
            <a:t>Повторить вслух</a:t>
          </a:r>
          <a:r>
            <a:rPr lang="ru-RU" sz="1600" i="0" dirty="0">
              <a:latin typeface="+mj-lt"/>
              <a:cs typeface="Times New Roman" panose="02020603050405020304" pitchFamily="18" charset="0"/>
            </a:rPr>
            <a:t> весь текст сообщения</a:t>
          </a:r>
          <a:endParaRPr lang="ru-RU" sz="1600" b="0" i="0" dirty="0">
            <a:latin typeface="+mj-lt"/>
            <a:cs typeface="Times New Roman" panose="02020603050405020304" pitchFamily="18" charset="0"/>
          </a:endParaRPr>
        </a:p>
      </dgm:t>
    </dgm:pt>
    <dgm:pt modelId="{E3CBE94C-6D0D-45BD-A2B1-EC5B7216BF18}" type="parTrans" cxnId="{736A1EB2-D813-42AB-BED2-6BAB4FFA9059}">
      <dgm:prSet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88C01-34F6-4360-87FE-641854FA2838}" type="sibTrans" cxnId="{736A1EB2-D813-42AB-BED2-6BAB4FFA9059}">
      <dgm:prSet custT="1"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7E8EEB-74DA-4FDE-95D1-849EC2C71C05}">
      <dgm:prSet phldrT="[Текст]" custT="1"/>
      <dgm:spPr/>
      <dgm:t>
        <a:bodyPr/>
        <a:lstStyle/>
        <a:p>
          <a:r>
            <a:rPr lang="ru-RU" sz="1600" b="0" i="0" dirty="0">
              <a:latin typeface="+mj-lt"/>
              <a:cs typeface="Times New Roman" pitchFamily="18" charset="0"/>
            </a:rPr>
            <a:t>2) </a:t>
          </a:r>
          <a:r>
            <a:rPr lang="ru-RU" sz="1600" i="0" u="sng">
              <a:latin typeface="+mj-lt"/>
              <a:cs typeface="Times New Roman" panose="02020603050405020304" pitchFamily="18" charset="0"/>
            </a:rPr>
            <a:t>Получить подтверждение </a:t>
          </a:r>
          <a:r>
            <a:rPr lang="ru-RU" sz="1600" i="0">
              <a:latin typeface="+mj-lt"/>
              <a:cs typeface="Times New Roman" panose="02020603050405020304" pitchFamily="18" charset="0"/>
            </a:rPr>
            <a:t>о правильности  сообщения</a:t>
          </a:r>
          <a:endParaRPr lang="ru-RU" sz="1600" b="0" i="0" dirty="0">
            <a:latin typeface="+mj-lt"/>
            <a:cs typeface="Times New Roman" panose="02020603050405020304" pitchFamily="18" charset="0"/>
          </a:endParaRPr>
        </a:p>
      </dgm:t>
    </dgm:pt>
    <dgm:pt modelId="{9C000011-5F14-464C-A129-7608C51BA450}" type="parTrans" cxnId="{BCC0DA79-704F-414A-8711-1B3C20D23DDB}">
      <dgm:prSet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3A62B9-19E5-4B26-BCD5-71AF07BB083B}" type="sibTrans" cxnId="{BCC0DA79-704F-414A-8711-1B3C20D23DDB}">
      <dgm:prSet custT="1"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787F3D-DF44-4A29-B657-D1239901B843}">
      <dgm:prSet phldrT="[Текст]" custT="1"/>
      <dgm:spPr/>
      <dgm:t>
        <a:bodyPr/>
        <a:lstStyle/>
        <a:p>
          <a:r>
            <a:rPr lang="ru-RU" sz="1600" b="0" i="0" dirty="0">
              <a:latin typeface="+mj-lt"/>
              <a:cs typeface="Times New Roman" pitchFamily="18" charset="0"/>
            </a:rPr>
            <a:t>3) </a:t>
          </a:r>
          <a:r>
            <a:rPr lang="ru-RU" sz="1600" i="0">
              <a:latin typeface="+mj-lt"/>
              <a:cs typeface="Times New Roman" panose="02020603050405020304" pitchFamily="18" charset="0"/>
            </a:rPr>
            <a:t>Выполнить поручение </a:t>
          </a:r>
        </a:p>
        <a:p>
          <a:r>
            <a:rPr lang="ru-RU" sz="1600" i="0">
              <a:latin typeface="+mj-lt"/>
              <a:cs typeface="Times New Roman" panose="02020603050405020304" pitchFamily="18" charset="0"/>
            </a:rPr>
            <a:t>(назначение ЛС)</a:t>
          </a:r>
          <a:endParaRPr lang="ru-RU" sz="1600" b="0" i="0" dirty="0">
            <a:latin typeface="+mj-lt"/>
            <a:cs typeface="Times New Roman" panose="02020603050405020304" pitchFamily="18" charset="0"/>
          </a:endParaRPr>
        </a:p>
      </dgm:t>
    </dgm:pt>
    <dgm:pt modelId="{DF4C7589-FB8A-4632-9C91-163474E0CCED}" type="parTrans" cxnId="{EBE689D0-427B-409C-94FD-DFC914E765CA}">
      <dgm:prSet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197590-1FB5-4D31-9DD0-F8351BD318FF}" type="sibTrans" cxnId="{EBE689D0-427B-409C-94FD-DFC914E765CA}">
      <dgm:prSet custT="1"/>
      <dgm:spPr/>
      <dgm:t>
        <a:bodyPr/>
        <a:lstStyle/>
        <a:p>
          <a:endParaRPr lang="ru-RU" sz="1600" b="0" i="1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698D59-D48E-49CB-BED4-DE9B080F1F1C}" type="pres">
      <dgm:prSet presAssocID="{E6FA7F5B-E9D0-4C7A-8746-AC549D968B95}" presName="Name0" presStyleCnt="0">
        <dgm:presLayoutVars>
          <dgm:dir/>
          <dgm:resizeHandles val="exact"/>
        </dgm:presLayoutVars>
      </dgm:prSet>
      <dgm:spPr/>
    </dgm:pt>
    <dgm:pt modelId="{F33F509F-2FFA-4F0C-915E-AB0639BD928A}" type="pres">
      <dgm:prSet presAssocID="{E2A379CD-3AB0-4FAA-8F7E-310715C69142}" presName="node" presStyleLbl="node1" presStyleIdx="0" presStyleCnt="3" custScaleX="1134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215B0C-660F-4555-8A68-3D7BAD2343FF}" type="pres">
      <dgm:prSet presAssocID="{4DF88C01-34F6-4360-87FE-641854FA2838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B5EA99F-EBD9-4A31-A021-5E0878D84091}" type="pres">
      <dgm:prSet presAssocID="{4DF88C01-34F6-4360-87FE-641854FA2838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B32F6BE-2A9E-4617-A8D5-7B21C2620343}" type="pres">
      <dgm:prSet presAssocID="{B17E8EEB-74DA-4FDE-95D1-849EC2C71C05}" presName="node" presStyleLbl="node1" presStyleIdx="1" presStyleCnt="3" custScaleX="139311" custLinFactNeighborX="-14933" custLinFactNeighborY="-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DC13C0-E829-45C2-8E9D-722B4F5E87A5}" type="pres">
      <dgm:prSet presAssocID="{DF3A62B9-19E5-4B26-BCD5-71AF07BB083B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D533B92-9FF0-4035-84B4-AD238D6EB922}" type="pres">
      <dgm:prSet presAssocID="{DF3A62B9-19E5-4B26-BCD5-71AF07BB083B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E5F74A8-408C-406F-98B4-4328F72C8399}" type="pres">
      <dgm:prSet presAssocID="{56787F3D-DF44-4A29-B657-D1239901B843}" presName="node" presStyleLbl="node1" presStyleIdx="2" presStyleCnt="3" custScaleX="133090" custLinFactNeighborX="-21991" custLinFactNeighborY="7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BE689D0-427B-409C-94FD-DFC914E765CA}" srcId="{E6FA7F5B-E9D0-4C7A-8746-AC549D968B95}" destId="{56787F3D-DF44-4A29-B657-D1239901B843}" srcOrd="2" destOrd="0" parTransId="{DF4C7589-FB8A-4632-9C91-163474E0CCED}" sibTransId="{34197590-1FB5-4D31-9DD0-F8351BD318FF}"/>
    <dgm:cxn modelId="{736A1EB2-D813-42AB-BED2-6BAB4FFA9059}" srcId="{E6FA7F5B-E9D0-4C7A-8746-AC549D968B95}" destId="{E2A379CD-3AB0-4FAA-8F7E-310715C69142}" srcOrd="0" destOrd="0" parTransId="{E3CBE94C-6D0D-45BD-A2B1-EC5B7216BF18}" sibTransId="{4DF88C01-34F6-4360-87FE-641854FA2838}"/>
    <dgm:cxn modelId="{DDC6C17F-2632-4709-8265-187437FC9A3B}" type="presOf" srcId="{DF3A62B9-19E5-4B26-BCD5-71AF07BB083B}" destId="{77DC13C0-E829-45C2-8E9D-722B4F5E87A5}" srcOrd="0" destOrd="0" presId="urn:microsoft.com/office/officeart/2005/8/layout/process1"/>
    <dgm:cxn modelId="{550ADDED-F4D6-4CC1-ABA3-237878C3A113}" type="presOf" srcId="{DF3A62B9-19E5-4B26-BCD5-71AF07BB083B}" destId="{ED533B92-9FF0-4035-84B4-AD238D6EB922}" srcOrd="1" destOrd="0" presId="urn:microsoft.com/office/officeart/2005/8/layout/process1"/>
    <dgm:cxn modelId="{073C3FE0-0BA0-422E-955F-FF948B90ED65}" type="presOf" srcId="{B17E8EEB-74DA-4FDE-95D1-849EC2C71C05}" destId="{8B32F6BE-2A9E-4617-A8D5-7B21C2620343}" srcOrd="0" destOrd="0" presId="urn:microsoft.com/office/officeart/2005/8/layout/process1"/>
    <dgm:cxn modelId="{BCC0DA79-704F-414A-8711-1B3C20D23DDB}" srcId="{E6FA7F5B-E9D0-4C7A-8746-AC549D968B95}" destId="{B17E8EEB-74DA-4FDE-95D1-849EC2C71C05}" srcOrd="1" destOrd="0" parTransId="{9C000011-5F14-464C-A129-7608C51BA450}" sibTransId="{DF3A62B9-19E5-4B26-BCD5-71AF07BB083B}"/>
    <dgm:cxn modelId="{A8D7A063-F888-4E43-A0A4-C613D00F4700}" type="presOf" srcId="{E6FA7F5B-E9D0-4C7A-8746-AC549D968B95}" destId="{ED698D59-D48E-49CB-BED4-DE9B080F1F1C}" srcOrd="0" destOrd="0" presId="urn:microsoft.com/office/officeart/2005/8/layout/process1"/>
    <dgm:cxn modelId="{03739D79-2B9C-46EF-81CB-D25F3467F241}" type="presOf" srcId="{56787F3D-DF44-4A29-B657-D1239901B843}" destId="{FE5F74A8-408C-406F-98B4-4328F72C8399}" srcOrd="0" destOrd="0" presId="urn:microsoft.com/office/officeart/2005/8/layout/process1"/>
    <dgm:cxn modelId="{655978A5-E888-4063-82B8-BEBCB26FC31B}" type="presOf" srcId="{4DF88C01-34F6-4360-87FE-641854FA2838}" destId="{2A215B0C-660F-4555-8A68-3D7BAD2343FF}" srcOrd="0" destOrd="0" presId="urn:microsoft.com/office/officeart/2005/8/layout/process1"/>
    <dgm:cxn modelId="{CB27172D-60E5-4308-B680-0C5F995C54CF}" type="presOf" srcId="{E2A379CD-3AB0-4FAA-8F7E-310715C69142}" destId="{F33F509F-2FFA-4F0C-915E-AB0639BD928A}" srcOrd="0" destOrd="0" presId="urn:microsoft.com/office/officeart/2005/8/layout/process1"/>
    <dgm:cxn modelId="{10BACA83-D9B6-4BA0-A5B6-77980E986FB5}" type="presOf" srcId="{4DF88C01-34F6-4360-87FE-641854FA2838}" destId="{3B5EA99F-EBD9-4A31-A021-5E0878D84091}" srcOrd="1" destOrd="0" presId="urn:microsoft.com/office/officeart/2005/8/layout/process1"/>
    <dgm:cxn modelId="{2F7DF92D-68D6-402F-ABC3-EC91B8137E93}" type="presParOf" srcId="{ED698D59-D48E-49CB-BED4-DE9B080F1F1C}" destId="{F33F509F-2FFA-4F0C-915E-AB0639BD928A}" srcOrd="0" destOrd="0" presId="urn:microsoft.com/office/officeart/2005/8/layout/process1"/>
    <dgm:cxn modelId="{6F26829E-B7CC-4539-BA27-9290D9CC9AE1}" type="presParOf" srcId="{ED698D59-D48E-49CB-BED4-DE9B080F1F1C}" destId="{2A215B0C-660F-4555-8A68-3D7BAD2343FF}" srcOrd="1" destOrd="0" presId="urn:microsoft.com/office/officeart/2005/8/layout/process1"/>
    <dgm:cxn modelId="{F7DE95BB-8A38-4F5B-872D-93B1C5C0F8B8}" type="presParOf" srcId="{2A215B0C-660F-4555-8A68-3D7BAD2343FF}" destId="{3B5EA99F-EBD9-4A31-A021-5E0878D84091}" srcOrd="0" destOrd="0" presId="urn:microsoft.com/office/officeart/2005/8/layout/process1"/>
    <dgm:cxn modelId="{D1249817-3255-42D7-80D3-8C6615726AAB}" type="presParOf" srcId="{ED698D59-D48E-49CB-BED4-DE9B080F1F1C}" destId="{8B32F6BE-2A9E-4617-A8D5-7B21C2620343}" srcOrd="2" destOrd="0" presId="urn:microsoft.com/office/officeart/2005/8/layout/process1"/>
    <dgm:cxn modelId="{A5F7D915-524C-4D9B-BAA3-500001CB0E50}" type="presParOf" srcId="{ED698D59-D48E-49CB-BED4-DE9B080F1F1C}" destId="{77DC13C0-E829-45C2-8E9D-722B4F5E87A5}" srcOrd="3" destOrd="0" presId="urn:microsoft.com/office/officeart/2005/8/layout/process1"/>
    <dgm:cxn modelId="{558D1FD7-4486-450E-ACF7-30FDD71F8029}" type="presParOf" srcId="{77DC13C0-E829-45C2-8E9D-722B4F5E87A5}" destId="{ED533B92-9FF0-4035-84B4-AD238D6EB922}" srcOrd="0" destOrd="0" presId="urn:microsoft.com/office/officeart/2005/8/layout/process1"/>
    <dgm:cxn modelId="{CD4A755E-A521-4EF3-843D-FEF026E23EAB}" type="presParOf" srcId="{ED698D59-D48E-49CB-BED4-DE9B080F1F1C}" destId="{FE5F74A8-408C-406F-98B4-4328F72C839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F50BC4-1FF3-4B42-9C27-964D6103EDE6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65E226F-E32D-46C7-87AF-97EE11A5BC53}">
      <dgm:prSet/>
      <dgm:spPr/>
      <dgm:t>
        <a:bodyPr/>
        <a:lstStyle/>
        <a:p>
          <a:r>
            <a:rPr lang="kk-KZ" b="1" dirty="0">
              <a:solidFill>
                <a:schemeClr val="accent1"/>
              </a:solidFill>
            </a:rPr>
            <a:t>Запрещается </a:t>
          </a:r>
          <a:r>
            <a:rPr lang="ru-RU" dirty="0">
              <a:solidFill>
                <a:schemeClr val="accent1"/>
              </a:solidFill>
            </a:rPr>
            <a:t>хранение медикаментов высокого риска (концентрированных электролитов) в отделении, где такие медикаменты не используются или используются редко.</a:t>
          </a:r>
          <a:endParaRPr lang="en-US" dirty="0">
            <a:solidFill>
              <a:schemeClr val="accent1"/>
            </a:solidFill>
          </a:endParaRPr>
        </a:p>
      </dgm:t>
    </dgm:pt>
    <dgm:pt modelId="{75E11249-752E-4ACD-98C3-C600D8EE310A}" type="parTrans" cxnId="{A623C671-2591-42A3-B62E-2DE3480C4BE5}">
      <dgm:prSet/>
      <dgm:spPr/>
      <dgm:t>
        <a:bodyPr/>
        <a:lstStyle/>
        <a:p>
          <a:endParaRPr lang="en-US"/>
        </a:p>
      </dgm:t>
    </dgm:pt>
    <dgm:pt modelId="{C099B66C-7C0B-4EFB-8808-D5E7686AFF37}" type="sibTrans" cxnId="{A623C671-2591-42A3-B62E-2DE3480C4BE5}">
      <dgm:prSet/>
      <dgm:spPr/>
      <dgm:t>
        <a:bodyPr/>
        <a:lstStyle/>
        <a:p>
          <a:endParaRPr lang="en-US"/>
        </a:p>
      </dgm:t>
    </dgm:pt>
    <dgm:pt modelId="{D334EB24-6F7C-4434-9698-5C6E057D8019}">
      <dgm:prSet/>
      <dgm:spPr/>
      <dgm:t>
        <a:bodyPr/>
        <a:lstStyle/>
        <a:p>
          <a:r>
            <a:rPr lang="ru-RU"/>
            <a:t>Отделение (</a:t>
          </a:r>
          <a:r>
            <a:rPr lang="ru-RU" u="sng"/>
            <a:t>старшая медицинская сестра отделения</a:t>
          </a:r>
          <a:r>
            <a:rPr lang="ru-RU"/>
            <a:t>) обеспечивает </a:t>
          </a:r>
          <a:r>
            <a:rPr lang="ru-RU" b="1"/>
            <a:t>отдельное хранение</a:t>
          </a:r>
          <a:r>
            <a:rPr lang="ru-RU"/>
            <a:t> медикаментов с высокой степенью риска от других ЛС на полке, обозначенной красной наклейкой </a:t>
          </a:r>
          <a:r>
            <a:rPr lang="ru-RU" b="1"/>
            <a:t>«СТОП! Медикаменты с высокой степенью риска». </a:t>
          </a:r>
          <a:r>
            <a:rPr lang="ru-RU"/>
            <a:t>Каждая упаковка медикамента высокого риска  обклеивается такой же красной наклейкой.</a:t>
          </a:r>
          <a:endParaRPr lang="en-US"/>
        </a:p>
      </dgm:t>
    </dgm:pt>
    <dgm:pt modelId="{1FA261BF-122B-4B5E-89AF-ABBE106383B9}" type="parTrans" cxnId="{FB089665-D122-40F1-9E7C-70226B7857CF}">
      <dgm:prSet/>
      <dgm:spPr/>
      <dgm:t>
        <a:bodyPr/>
        <a:lstStyle/>
        <a:p>
          <a:endParaRPr lang="en-US"/>
        </a:p>
      </dgm:t>
    </dgm:pt>
    <dgm:pt modelId="{91CDD3E0-C4DD-4AA1-9189-618C11A5762C}" type="sibTrans" cxnId="{FB089665-D122-40F1-9E7C-70226B7857CF}">
      <dgm:prSet/>
      <dgm:spPr/>
      <dgm:t>
        <a:bodyPr/>
        <a:lstStyle/>
        <a:p>
          <a:endParaRPr lang="en-US"/>
        </a:p>
      </dgm:t>
    </dgm:pt>
    <dgm:pt modelId="{D51EB4DC-4EF3-4AD7-88A7-69BF8C213C45}" type="pres">
      <dgm:prSet presAssocID="{6FF50BC4-1FF3-4B42-9C27-964D6103EDE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48CE1F-D818-48E2-9EF5-4B39F6831378}" type="pres">
      <dgm:prSet presAssocID="{965E226F-E32D-46C7-87AF-97EE11A5BC53}" presName="thickLine" presStyleLbl="alignNode1" presStyleIdx="0" presStyleCnt="2"/>
      <dgm:spPr/>
    </dgm:pt>
    <dgm:pt modelId="{F810A604-E959-48BD-8FAF-4F45F88EC112}" type="pres">
      <dgm:prSet presAssocID="{965E226F-E32D-46C7-87AF-97EE11A5BC53}" presName="horz1" presStyleCnt="0"/>
      <dgm:spPr/>
    </dgm:pt>
    <dgm:pt modelId="{C6498913-1F16-4CED-B363-DA5CC3BB9246}" type="pres">
      <dgm:prSet presAssocID="{965E226F-E32D-46C7-87AF-97EE11A5BC53}" presName="tx1" presStyleLbl="revTx" presStyleIdx="0" presStyleCnt="2"/>
      <dgm:spPr/>
      <dgm:t>
        <a:bodyPr/>
        <a:lstStyle/>
        <a:p>
          <a:endParaRPr lang="ru-RU"/>
        </a:p>
      </dgm:t>
    </dgm:pt>
    <dgm:pt modelId="{59C0EBDB-D407-4B84-A214-3E460520D152}" type="pres">
      <dgm:prSet presAssocID="{965E226F-E32D-46C7-87AF-97EE11A5BC53}" presName="vert1" presStyleCnt="0"/>
      <dgm:spPr/>
    </dgm:pt>
    <dgm:pt modelId="{180FBA98-C7DC-4A60-B235-8A260EE63AC5}" type="pres">
      <dgm:prSet presAssocID="{D334EB24-6F7C-4434-9698-5C6E057D8019}" presName="thickLine" presStyleLbl="alignNode1" presStyleIdx="1" presStyleCnt="2"/>
      <dgm:spPr/>
    </dgm:pt>
    <dgm:pt modelId="{83E2B47C-AB2F-474C-970C-21010EAD72D5}" type="pres">
      <dgm:prSet presAssocID="{D334EB24-6F7C-4434-9698-5C6E057D8019}" presName="horz1" presStyleCnt="0"/>
      <dgm:spPr/>
    </dgm:pt>
    <dgm:pt modelId="{B500C306-F9D1-456C-9F22-63696A69F5A8}" type="pres">
      <dgm:prSet presAssocID="{D334EB24-6F7C-4434-9698-5C6E057D8019}" presName="tx1" presStyleLbl="revTx" presStyleIdx="1" presStyleCnt="2"/>
      <dgm:spPr/>
      <dgm:t>
        <a:bodyPr/>
        <a:lstStyle/>
        <a:p>
          <a:endParaRPr lang="ru-RU"/>
        </a:p>
      </dgm:t>
    </dgm:pt>
    <dgm:pt modelId="{6C58C586-2DBF-430D-B156-D9D8229B313A}" type="pres">
      <dgm:prSet presAssocID="{D334EB24-6F7C-4434-9698-5C6E057D8019}" presName="vert1" presStyleCnt="0"/>
      <dgm:spPr/>
    </dgm:pt>
  </dgm:ptLst>
  <dgm:cxnLst>
    <dgm:cxn modelId="{A623C671-2591-42A3-B62E-2DE3480C4BE5}" srcId="{6FF50BC4-1FF3-4B42-9C27-964D6103EDE6}" destId="{965E226F-E32D-46C7-87AF-97EE11A5BC53}" srcOrd="0" destOrd="0" parTransId="{75E11249-752E-4ACD-98C3-C600D8EE310A}" sibTransId="{C099B66C-7C0B-4EFB-8808-D5E7686AFF37}"/>
    <dgm:cxn modelId="{FB089665-D122-40F1-9E7C-70226B7857CF}" srcId="{6FF50BC4-1FF3-4B42-9C27-964D6103EDE6}" destId="{D334EB24-6F7C-4434-9698-5C6E057D8019}" srcOrd="1" destOrd="0" parTransId="{1FA261BF-122B-4B5E-89AF-ABBE106383B9}" sibTransId="{91CDD3E0-C4DD-4AA1-9189-618C11A5762C}"/>
    <dgm:cxn modelId="{3F33E222-6307-4B4B-AC4B-E8E1057137AD}" type="presOf" srcId="{965E226F-E32D-46C7-87AF-97EE11A5BC53}" destId="{C6498913-1F16-4CED-B363-DA5CC3BB9246}" srcOrd="0" destOrd="0" presId="urn:microsoft.com/office/officeart/2008/layout/LinedList"/>
    <dgm:cxn modelId="{468A1DD9-E06F-4412-9FFD-4C4903460056}" type="presOf" srcId="{D334EB24-6F7C-4434-9698-5C6E057D8019}" destId="{B500C306-F9D1-456C-9F22-63696A69F5A8}" srcOrd="0" destOrd="0" presId="urn:microsoft.com/office/officeart/2008/layout/LinedList"/>
    <dgm:cxn modelId="{77CFE03A-455C-46DB-944E-4C320AB738B5}" type="presOf" srcId="{6FF50BC4-1FF3-4B42-9C27-964D6103EDE6}" destId="{D51EB4DC-4EF3-4AD7-88A7-69BF8C213C45}" srcOrd="0" destOrd="0" presId="urn:microsoft.com/office/officeart/2008/layout/LinedList"/>
    <dgm:cxn modelId="{AE0DA5FE-5B96-4AC9-A5AE-E4386812DE77}" type="presParOf" srcId="{D51EB4DC-4EF3-4AD7-88A7-69BF8C213C45}" destId="{2048CE1F-D818-48E2-9EF5-4B39F6831378}" srcOrd="0" destOrd="0" presId="urn:microsoft.com/office/officeart/2008/layout/LinedList"/>
    <dgm:cxn modelId="{C46D3D23-6D46-46B8-B045-2F95EFE9F41B}" type="presParOf" srcId="{D51EB4DC-4EF3-4AD7-88A7-69BF8C213C45}" destId="{F810A604-E959-48BD-8FAF-4F45F88EC112}" srcOrd="1" destOrd="0" presId="urn:microsoft.com/office/officeart/2008/layout/LinedList"/>
    <dgm:cxn modelId="{F5784722-4BC8-4302-B9BE-611BDB99FE56}" type="presParOf" srcId="{F810A604-E959-48BD-8FAF-4F45F88EC112}" destId="{C6498913-1F16-4CED-B363-DA5CC3BB9246}" srcOrd="0" destOrd="0" presId="urn:microsoft.com/office/officeart/2008/layout/LinedList"/>
    <dgm:cxn modelId="{CBC06901-7479-4C1D-9200-EA3E8F183673}" type="presParOf" srcId="{F810A604-E959-48BD-8FAF-4F45F88EC112}" destId="{59C0EBDB-D407-4B84-A214-3E460520D152}" srcOrd="1" destOrd="0" presId="urn:microsoft.com/office/officeart/2008/layout/LinedList"/>
    <dgm:cxn modelId="{11370A4F-E3F5-4DD7-A065-63A4F02425BF}" type="presParOf" srcId="{D51EB4DC-4EF3-4AD7-88A7-69BF8C213C45}" destId="{180FBA98-C7DC-4A60-B235-8A260EE63AC5}" srcOrd="2" destOrd="0" presId="urn:microsoft.com/office/officeart/2008/layout/LinedList"/>
    <dgm:cxn modelId="{A97A73B8-4172-4314-AF56-0D2DAEC0DDA5}" type="presParOf" srcId="{D51EB4DC-4EF3-4AD7-88A7-69BF8C213C45}" destId="{83E2B47C-AB2F-474C-970C-21010EAD72D5}" srcOrd="3" destOrd="0" presId="urn:microsoft.com/office/officeart/2008/layout/LinedList"/>
    <dgm:cxn modelId="{99650432-62BD-43E1-8C98-049F0EF0290C}" type="presParOf" srcId="{83E2B47C-AB2F-474C-970C-21010EAD72D5}" destId="{B500C306-F9D1-456C-9F22-63696A69F5A8}" srcOrd="0" destOrd="0" presId="urn:microsoft.com/office/officeart/2008/layout/LinedList"/>
    <dgm:cxn modelId="{BB2ADCD1-074B-4D2F-B2FA-BEE56F35E0C5}" type="presParOf" srcId="{83E2B47C-AB2F-474C-970C-21010EAD72D5}" destId="{6C58C586-2DBF-430D-B156-D9D8229B31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0F5CCB-5E68-455B-8EA8-DD6A79837088}" type="doc">
      <dgm:prSet loTypeId="urn:microsoft.com/office/officeart/2008/layout/LinedList" loCatId="list" qsTypeId="urn:microsoft.com/office/officeart/2005/8/quickstyle/simple3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EDB6E63-309F-4AA8-900A-3F6C29E785A9}">
      <dgm:prSet/>
      <dgm:spPr/>
      <dgm:t>
        <a:bodyPr/>
        <a:lstStyle/>
        <a:p>
          <a:pPr>
            <a:tabLst>
              <a:tab pos="360363" algn="l"/>
            </a:tabLst>
          </a:pPr>
          <a:r>
            <a:rPr lang="ru-RU" dirty="0"/>
            <a:t>1) 	Разрабатываются СОП профилактики падений, которые направлены на предотвращение падений и травм от падений. Персонал медицинской организации обучается данным СОП * 	</a:t>
          </a:r>
          <a:endParaRPr lang="en-US" dirty="0"/>
        </a:p>
      </dgm:t>
    </dgm:pt>
    <dgm:pt modelId="{F075A417-A7BB-4217-9F92-691F2D40D655}" type="parTrans" cxnId="{C8D10793-4F11-46D3-B97B-ED629A97A956}">
      <dgm:prSet/>
      <dgm:spPr/>
      <dgm:t>
        <a:bodyPr/>
        <a:lstStyle/>
        <a:p>
          <a:endParaRPr lang="en-US"/>
        </a:p>
      </dgm:t>
    </dgm:pt>
    <dgm:pt modelId="{B52E03B0-16EC-4C40-AD5E-3BCDBBDD1D92}" type="sibTrans" cxnId="{C8D10793-4F11-46D3-B97B-ED629A97A956}">
      <dgm:prSet/>
      <dgm:spPr/>
      <dgm:t>
        <a:bodyPr/>
        <a:lstStyle/>
        <a:p>
          <a:endParaRPr lang="en-US"/>
        </a:p>
      </dgm:t>
    </dgm:pt>
    <dgm:pt modelId="{4C28F3E3-A713-419F-98A2-2041BDB5C56A}">
      <dgm:prSet/>
      <dgm:spPr/>
      <dgm:t>
        <a:bodyPr/>
        <a:lstStyle/>
        <a:p>
          <a:pPr>
            <a:tabLst>
              <a:tab pos="360363" algn="l"/>
            </a:tabLst>
          </a:pPr>
          <a:r>
            <a:rPr lang="ru-RU" dirty="0"/>
            <a:t>2) 	Процедуры по профилактике падений имеют четкие требования к оценке риска падения 		</a:t>
          </a:r>
          <a:endParaRPr lang="en-US" dirty="0"/>
        </a:p>
      </dgm:t>
    </dgm:pt>
    <dgm:pt modelId="{AD9BA0DD-CAB6-4647-B6B2-AD268119E890}" type="parTrans" cxnId="{48FE3DD2-6AE8-42FE-9483-DD166DBDAD86}">
      <dgm:prSet/>
      <dgm:spPr/>
      <dgm:t>
        <a:bodyPr/>
        <a:lstStyle/>
        <a:p>
          <a:endParaRPr lang="en-US"/>
        </a:p>
      </dgm:t>
    </dgm:pt>
    <dgm:pt modelId="{8A4F87DF-3C84-4C02-8408-F025996A6678}" type="sibTrans" cxnId="{48FE3DD2-6AE8-42FE-9483-DD166DBDAD86}">
      <dgm:prSet/>
      <dgm:spPr/>
      <dgm:t>
        <a:bodyPr/>
        <a:lstStyle/>
        <a:p>
          <a:endParaRPr lang="en-US"/>
        </a:p>
      </dgm:t>
    </dgm:pt>
    <dgm:pt modelId="{DC62D2EA-D5C7-47A8-B7D2-60DF94C0EDFF}">
      <dgm:prSet/>
      <dgm:spPr/>
      <dgm:t>
        <a:bodyPr/>
        <a:lstStyle/>
        <a:p>
          <a:pPr>
            <a:tabLst>
              <a:tab pos="360363" algn="l"/>
            </a:tabLst>
          </a:pPr>
          <a:r>
            <a:rPr lang="ru-RU" dirty="0"/>
            <a:t>3) 	Оценка и переоценка риска падения выполняется, когда это требуется и своевременно документируется в медицинской карте ** 		</a:t>
          </a:r>
          <a:endParaRPr lang="en-US" dirty="0"/>
        </a:p>
      </dgm:t>
    </dgm:pt>
    <dgm:pt modelId="{FF8ACCB0-BD4D-4D4B-ACF7-3F96CBF459ED}" type="parTrans" cxnId="{D98F7A42-BF0E-4DFF-B971-5935096DE535}">
      <dgm:prSet/>
      <dgm:spPr/>
      <dgm:t>
        <a:bodyPr/>
        <a:lstStyle/>
        <a:p>
          <a:endParaRPr lang="en-US"/>
        </a:p>
      </dgm:t>
    </dgm:pt>
    <dgm:pt modelId="{160DA98C-952E-4614-9A34-DA22A37B58AC}" type="sibTrans" cxnId="{D98F7A42-BF0E-4DFF-B971-5935096DE535}">
      <dgm:prSet/>
      <dgm:spPr/>
      <dgm:t>
        <a:bodyPr/>
        <a:lstStyle/>
        <a:p>
          <a:endParaRPr lang="en-US"/>
        </a:p>
      </dgm:t>
    </dgm:pt>
    <dgm:pt modelId="{0394B21A-4926-4270-AB12-434B89C35AE6}">
      <dgm:prSet/>
      <dgm:spPr/>
      <dgm:t>
        <a:bodyPr/>
        <a:lstStyle/>
        <a:p>
          <a:pPr>
            <a:tabLst>
              <a:tab pos="360363" algn="l"/>
            </a:tabLst>
          </a:pPr>
          <a:r>
            <a:rPr lang="ru-RU" dirty="0"/>
            <a:t>4) 	Выполняются действия по профилактике падений, включая сопровождение пациентов с высоким риском падения и другие действия, определенные в правилах медицинской организации </a:t>
          </a:r>
          <a:endParaRPr lang="en-US" dirty="0"/>
        </a:p>
      </dgm:t>
    </dgm:pt>
    <dgm:pt modelId="{A3C0B674-C379-4053-A7B0-29049AD7CCE0}" type="parTrans" cxnId="{DFEFD3A3-87CC-4383-967C-491C5C24E096}">
      <dgm:prSet/>
      <dgm:spPr/>
      <dgm:t>
        <a:bodyPr/>
        <a:lstStyle/>
        <a:p>
          <a:endParaRPr lang="en-US"/>
        </a:p>
      </dgm:t>
    </dgm:pt>
    <dgm:pt modelId="{CE7BD66E-020F-4982-BBCD-4091D195D68E}" type="sibTrans" cxnId="{DFEFD3A3-87CC-4383-967C-491C5C24E096}">
      <dgm:prSet/>
      <dgm:spPr/>
      <dgm:t>
        <a:bodyPr/>
        <a:lstStyle/>
        <a:p>
          <a:endParaRPr lang="en-US"/>
        </a:p>
      </dgm:t>
    </dgm:pt>
    <dgm:pt modelId="{6900A0F1-6436-4D6E-A590-5867D05A96B4}">
      <dgm:prSet/>
      <dgm:spPr/>
      <dgm:t>
        <a:bodyPr/>
        <a:lstStyle/>
        <a:p>
          <a:pPr>
            <a:tabLst>
              <a:tab pos="360363" algn="l"/>
            </a:tabLst>
          </a:pPr>
          <a:r>
            <a:rPr lang="ru-RU" dirty="0"/>
            <a:t>5) 	Профилактика падений и число падений мониторируются через индикатор (ы), которые применяются для повышения безопасности пациента ** 	</a:t>
          </a:r>
          <a:endParaRPr lang="en-US" dirty="0"/>
        </a:p>
      </dgm:t>
    </dgm:pt>
    <dgm:pt modelId="{E66CDA23-EBE4-4811-A1E5-4C7DF2546C39}" type="parTrans" cxnId="{EA27B0DF-B0AC-4E03-AA2C-8316333D01D8}">
      <dgm:prSet/>
      <dgm:spPr/>
      <dgm:t>
        <a:bodyPr/>
        <a:lstStyle/>
        <a:p>
          <a:endParaRPr lang="en-US"/>
        </a:p>
      </dgm:t>
    </dgm:pt>
    <dgm:pt modelId="{56391E5F-73C2-4C16-99CC-7656118723ED}" type="sibTrans" cxnId="{EA27B0DF-B0AC-4E03-AA2C-8316333D01D8}">
      <dgm:prSet/>
      <dgm:spPr/>
      <dgm:t>
        <a:bodyPr/>
        <a:lstStyle/>
        <a:p>
          <a:endParaRPr lang="en-US"/>
        </a:p>
      </dgm:t>
    </dgm:pt>
    <dgm:pt modelId="{AB399830-D4C9-4726-986B-022BB8D6A6A2}" type="pres">
      <dgm:prSet presAssocID="{E20F5CCB-5E68-455B-8EA8-DD6A7983708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948A6C0-7CDC-456A-A738-01D35E59EAEB}" type="pres">
      <dgm:prSet presAssocID="{5EDB6E63-309F-4AA8-900A-3F6C29E785A9}" presName="thickLine" presStyleLbl="alignNode1" presStyleIdx="0" presStyleCnt="5"/>
      <dgm:spPr/>
    </dgm:pt>
    <dgm:pt modelId="{A3C6B169-B903-4F5A-9DC7-E0B5EB42942E}" type="pres">
      <dgm:prSet presAssocID="{5EDB6E63-309F-4AA8-900A-3F6C29E785A9}" presName="horz1" presStyleCnt="0"/>
      <dgm:spPr/>
    </dgm:pt>
    <dgm:pt modelId="{8BA45AE1-4569-44B3-8CB5-BA2964C589F5}" type="pres">
      <dgm:prSet presAssocID="{5EDB6E63-309F-4AA8-900A-3F6C29E785A9}" presName="tx1" presStyleLbl="revTx" presStyleIdx="0" presStyleCnt="5"/>
      <dgm:spPr/>
      <dgm:t>
        <a:bodyPr/>
        <a:lstStyle/>
        <a:p>
          <a:endParaRPr lang="ru-RU"/>
        </a:p>
      </dgm:t>
    </dgm:pt>
    <dgm:pt modelId="{8B69C98A-0321-475A-9027-8379674D4617}" type="pres">
      <dgm:prSet presAssocID="{5EDB6E63-309F-4AA8-900A-3F6C29E785A9}" presName="vert1" presStyleCnt="0"/>
      <dgm:spPr/>
    </dgm:pt>
    <dgm:pt modelId="{F6BEFE57-AE9E-43F4-BDA3-6AD1F7F9F8F1}" type="pres">
      <dgm:prSet presAssocID="{4C28F3E3-A713-419F-98A2-2041BDB5C56A}" presName="thickLine" presStyleLbl="alignNode1" presStyleIdx="1" presStyleCnt="5"/>
      <dgm:spPr/>
    </dgm:pt>
    <dgm:pt modelId="{9C134BD7-7453-4239-874C-D6B6AC8C7CDE}" type="pres">
      <dgm:prSet presAssocID="{4C28F3E3-A713-419F-98A2-2041BDB5C56A}" presName="horz1" presStyleCnt="0"/>
      <dgm:spPr/>
    </dgm:pt>
    <dgm:pt modelId="{26A13862-5E4B-4008-9B41-02BB7CBA8091}" type="pres">
      <dgm:prSet presAssocID="{4C28F3E3-A713-419F-98A2-2041BDB5C56A}" presName="tx1" presStyleLbl="revTx" presStyleIdx="1" presStyleCnt="5"/>
      <dgm:spPr/>
      <dgm:t>
        <a:bodyPr/>
        <a:lstStyle/>
        <a:p>
          <a:endParaRPr lang="ru-RU"/>
        </a:p>
      </dgm:t>
    </dgm:pt>
    <dgm:pt modelId="{3D353B83-AADE-428A-8800-2231F901A009}" type="pres">
      <dgm:prSet presAssocID="{4C28F3E3-A713-419F-98A2-2041BDB5C56A}" presName="vert1" presStyleCnt="0"/>
      <dgm:spPr/>
    </dgm:pt>
    <dgm:pt modelId="{3643E358-488F-4C3B-AB36-1DE552742AB8}" type="pres">
      <dgm:prSet presAssocID="{DC62D2EA-D5C7-47A8-B7D2-60DF94C0EDFF}" presName="thickLine" presStyleLbl="alignNode1" presStyleIdx="2" presStyleCnt="5"/>
      <dgm:spPr/>
    </dgm:pt>
    <dgm:pt modelId="{61F522CE-B0C1-47DF-BF6C-8D0D342B24DA}" type="pres">
      <dgm:prSet presAssocID="{DC62D2EA-D5C7-47A8-B7D2-60DF94C0EDFF}" presName="horz1" presStyleCnt="0"/>
      <dgm:spPr/>
    </dgm:pt>
    <dgm:pt modelId="{6042B71A-6E8F-44D8-AC90-8CB77E05E8EA}" type="pres">
      <dgm:prSet presAssocID="{DC62D2EA-D5C7-47A8-B7D2-60DF94C0EDFF}" presName="tx1" presStyleLbl="revTx" presStyleIdx="2" presStyleCnt="5"/>
      <dgm:spPr/>
      <dgm:t>
        <a:bodyPr/>
        <a:lstStyle/>
        <a:p>
          <a:endParaRPr lang="ru-RU"/>
        </a:p>
      </dgm:t>
    </dgm:pt>
    <dgm:pt modelId="{7266B0C7-8DAC-41CB-B57A-EB458C97D2B3}" type="pres">
      <dgm:prSet presAssocID="{DC62D2EA-D5C7-47A8-B7D2-60DF94C0EDFF}" presName="vert1" presStyleCnt="0"/>
      <dgm:spPr/>
    </dgm:pt>
    <dgm:pt modelId="{06D56FCB-4FFE-4E49-B444-D0AD131C2CCF}" type="pres">
      <dgm:prSet presAssocID="{0394B21A-4926-4270-AB12-434B89C35AE6}" presName="thickLine" presStyleLbl="alignNode1" presStyleIdx="3" presStyleCnt="5"/>
      <dgm:spPr/>
    </dgm:pt>
    <dgm:pt modelId="{3A3DC064-D017-46BA-8858-DE91C90FD587}" type="pres">
      <dgm:prSet presAssocID="{0394B21A-4926-4270-AB12-434B89C35AE6}" presName="horz1" presStyleCnt="0"/>
      <dgm:spPr/>
    </dgm:pt>
    <dgm:pt modelId="{3DED2932-029F-4A70-AAF9-EE336EA1309E}" type="pres">
      <dgm:prSet presAssocID="{0394B21A-4926-4270-AB12-434B89C35AE6}" presName="tx1" presStyleLbl="revTx" presStyleIdx="3" presStyleCnt="5"/>
      <dgm:spPr/>
      <dgm:t>
        <a:bodyPr/>
        <a:lstStyle/>
        <a:p>
          <a:endParaRPr lang="ru-RU"/>
        </a:p>
      </dgm:t>
    </dgm:pt>
    <dgm:pt modelId="{E195E170-4CD4-4EDA-946A-C06DFF899D42}" type="pres">
      <dgm:prSet presAssocID="{0394B21A-4926-4270-AB12-434B89C35AE6}" presName="vert1" presStyleCnt="0"/>
      <dgm:spPr/>
    </dgm:pt>
    <dgm:pt modelId="{56B38743-CA89-4445-A867-108EE8F9D150}" type="pres">
      <dgm:prSet presAssocID="{6900A0F1-6436-4D6E-A590-5867D05A96B4}" presName="thickLine" presStyleLbl="alignNode1" presStyleIdx="4" presStyleCnt="5"/>
      <dgm:spPr/>
    </dgm:pt>
    <dgm:pt modelId="{588459F9-48EB-4F62-A9BB-C97C5FFA5C1D}" type="pres">
      <dgm:prSet presAssocID="{6900A0F1-6436-4D6E-A590-5867D05A96B4}" presName="horz1" presStyleCnt="0"/>
      <dgm:spPr/>
    </dgm:pt>
    <dgm:pt modelId="{BA0FA9D7-2B3D-4BF7-9B0F-93D4EE81DE61}" type="pres">
      <dgm:prSet presAssocID="{6900A0F1-6436-4D6E-A590-5867D05A96B4}" presName="tx1" presStyleLbl="revTx" presStyleIdx="4" presStyleCnt="5"/>
      <dgm:spPr/>
      <dgm:t>
        <a:bodyPr/>
        <a:lstStyle/>
        <a:p>
          <a:endParaRPr lang="ru-RU"/>
        </a:p>
      </dgm:t>
    </dgm:pt>
    <dgm:pt modelId="{39860B03-5EC6-49C8-9ECB-45142BDC0FDD}" type="pres">
      <dgm:prSet presAssocID="{6900A0F1-6436-4D6E-A590-5867D05A96B4}" presName="vert1" presStyleCnt="0"/>
      <dgm:spPr/>
    </dgm:pt>
  </dgm:ptLst>
  <dgm:cxnLst>
    <dgm:cxn modelId="{EA27B0DF-B0AC-4E03-AA2C-8316333D01D8}" srcId="{E20F5CCB-5E68-455B-8EA8-DD6A79837088}" destId="{6900A0F1-6436-4D6E-A590-5867D05A96B4}" srcOrd="4" destOrd="0" parTransId="{E66CDA23-EBE4-4811-A1E5-4C7DF2546C39}" sibTransId="{56391E5F-73C2-4C16-99CC-7656118723ED}"/>
    <dgm:cxn modelId="{8C336080-1678-4B37-B095-7890868B73EF}" type="presOf" srcId="{4C28F3E3-A713-419F-98A2-2041BDB5C56A}" destId="{26A13862-5E4B-4008-9B41-02BB7CBA8091}" srcOrd="0" destOrd="0" presId="urn:microsoft.com/office/officeart/2008/layout/LinedList"/>
    <dgm:cxn modelId="{48FE3DD2-6AE8-42FE-9483-DD166DBDAD86}" srcId="{E20F5CCB-5E68-455B-8EA8-DD6A79837088}" destId="{4C28F3E3-A713-419F-98A2-2041BDB5C56A}" srcOrd="1" destOrd="0" parTransId="{AD9BA0DD-CAB6-4647-B6B2-AD268119E890}" sibTransId="{8A4F87DF-3C84-4C02-8408-F025996A6678}"/>
    <dgm:cxn modelId="{C8D10793-4F11-46D3-B97B-ED629A97A956}" srcId="{E20F5CCB-5E68-455B-8EA8-DD6A79837088}" destId="{5EDB6E63-309F-4AA8-900A-3F6C29E785A9}" srcOrd="0" destOrd="0" parTransId="{F075A417-A7BB-4217-9F92-691F2D40D655}" sibTransId="{B52E03B0-16EC-4C40-AD5E-3BCDBBDD1D92}"/>
    <dgm:cxn modelId="{F5A901E3-42F2-4D8D-AEFE-7E6F59A6F136}" type="presOf" srcId="{0394B21A-4926-4270-AB12-434B89C35AE6}" destId="{3DED2932-029F-4A70-AAF9-EE336EA1309E}" srcOrd="0" destOrd="0" presId="urn:microsoft.com/office/officeart/2008/layout/LinedList"/>
    <dgm:cxn modelId="{00255223-7E1C-48C2-A9FE-589EABD874D9}" type="presOf" srcId="{5EDB6E63-309F-4AA8-900A-3F6C29E785A9}" destId="{8BA45AE1-4569-44B3-8CB5-BA2964C589F5}" srcOrd="0" destOrd="0" presId="urn:microsoft.com/office/officeart/2008/layout/LinedList"/>
    <dgm:cxn modelId="{DFEFD3A3-87CC-4383-967C-491C5C24E096}" srcId="{E20F5CCB-5E68-455B-8EA8-DD6A79837088}" destId="{0394B21A-4926-4270-AB12-434B89C35AE6}" srcOrd="3" destOrd="0" parTransId="{A3C0B674-C379-4053-A7B0-29049AD7CCE0}" sibTransId="{CE7BD66E-020F-4982-BBCD-4091D195D68E}"/>
    <dgm:cxn modelId="{AFB01048-323C-44C1-896B-0A140803E056}" type="presOf" srcId="{DC62D2EA-D5C7-47A8-B7D2-60DF94C0EDFF}" destId="{6042B71A-6E8F-44D8-AC90-8CB77E05E8EA}" srcOrd="0" destOrd="0" presId="urn:microsoft.com/office/officeart/2008/layout/LinedList"/>
    <dgm:cxn modelId="{D98F7A42-BF0E-4DFF-B971-5935096DE535}" srcId="{E20F5CCB-5E68-455B-8EA8-DD6A79837088}" destId="{DC62D2EA-D5C7-47A8-B7D2-60DF94C0EDFF}" srcOrd="2" destOrd="0" parTransId="{FF8ACCB0-BD4D-4D4B-ACF7-3F96CBF459ED}" sibTransId="{160DA98C-952E-4614-9A34-DA22A37B58AC}"/>
    <dgm:cxn modelId="{1964EFBA-8A58-4537-B651-3CE3E329D3A3}" type="presOf" srcId="{6900A0F1-6436-4D6E-A590-5867D05A96B4}" destId="{BA0FA9D7-2B3D-4BF7-9B0F-93D4EE81DE61}" srcOrd="0" destOrd="0" presId="urn:microsoft.com/office/officeart/2008/layout/LinedList"/>
    <dgm:cxn modelId="{1D8E692C-69A3-48F3-BE14-27AF53F3394D}" type="presOf" srcId="{E20F5CCB-5E68-455B-8EA8-DD6A79837088}" destId="{AB399830-D4C9-4726-986B-022BB8D6A6A2}" srcOrd="0" destOrd="0" presId="urn:microsoft.com/office/officeart/2008/layout/LinedList"/>
    <dgm:cxn modelId="{532C76DB-865E-4AF9-A596-0159BCA9F784}" type="presParOf" srcId="{AB399830-D4C9-4726-986B-022BB8D6A6A2}" destId="{C948A6C0-7CDC-456A-A738-01D35E59EAEB}" srcOrd="0" destOrd="0" presId="urn:microsoft.com/office/officeart/2008/layout/LinedList"/>
    <dgm:cxn modelId="{1F125F3A-4BD7-46D5-8B04-F009E2E6F48A}" type="presParOf" srcId="{AB399830-D4C9-4726-986B-022BB8D6A6A2}" destId="{A3C6B169-B903-4F5A-9DC7-E0B5EB42942E}" srcOrd="1" destOrd="0" presId="urn:microsoft.com/office/officeart/2008/layout/LinedList"/>
    <dgm:cxn modelId="{DAEEA61B-6EB8-4EDC-B486-EABAD22C7BD6}" type="presParOf" srcId="{A3C6B169-B903-4F5A-9DC7-E0B5EB42942E}" destId="{8BA45AE1-4569-44B3-8CB5-BA2964C589F5}" srcOrd="0" destOrd="0" presId="urn:microsoft.com/office/officeart/2008/layout/LinedList"/>
    <dgm:cxn modelId="{7A692431-3B15-4406-8168-BE7AA4DC6130}" type="presParOf" srcId="{A3C6B169-B903-4F5A-9DC7-E0B5EB42942E}" destId="{8B69C98A-0321-475A-9027-8379674D4617}" srcOrd="1" destOrd="0" presId="urn:microsoft.com/office/officeart/2008/layout/LinedList"/>
    <dgm:cxn modelId="{EFE4BA7E-5939-47F5-AE9D-5402AC44FFCF}" type="presParOf" srcId="{AB399830-D4C9-4726-986B-022BB8D6A6A2}" destId="{F6BEFE57-AE9E-43F4-BDA3-6AD1F7F9F8F1}" srcOrd="2" destOrd="0" presId="urn:microsoft.com/office/officeart/2008/layout/LinedList"/>
    <dgm:cxn modelId="{7852FA8B-4F7D-41AC-B080-58DADD61AC4D}" type="presParOf" srcId="{AB399830-D4C9-4726-986B-022BB8D6A6A2}" destId="{9C134BD7-7453-4239-874C-D6B6AC8C7CDE}" srcOrd="3" destOrd="0" presId="urn:microsoft.com/office/officeart/2008/layout/LinedList"/>
    <dgm:cxn modelId="{A525F2A3-1DA5-45D3-B0A8-64ED746D557E}" type="presParOf" srcId="{9C134BD7-7453-4239-874C-D6B6AC8C7CDE}" destId="{26A13862-5E4B-4008-9B41-02BB7CBA8091}" srcOrd="0" destOrd="0" presId="urn:microsoft.com/office/officeart/2008/layout/LinedList"/>
    <dgm:cxn modelId="{02D60622-591E-4CD2-BFC2-8DEAEA9F32F1}" type="presParOf" srcId="{9C134BD7-7453-4239-874C-D6B6AC8C7CDE}" destId="{3D353B83-AADE-428A-8800-2231F901A009}" srcOrd="1" destOrd="0" presId="urn:microsoft.com/office/officeart/2008/layout/LinedList"/>
    <dgm:cxn modelId="{3BB9A1A3-2F5D-44F9-B334-C030E3D9012F}" type="presParOf" srcId="{AB399830-D4C9-4726-986B-022BB8D6A6A2}" destId="{3643E358-488F-4C3B-AB36-1DE552742AB8}" srcOrd="4" destOrd="0" presId="urn:microsoft.com/office/officeart/2008/layout/LinedList"/>
    <dgm:cxn modelId="{9DDB38CA-5F58-40B4-9A7A-A1168E910C06}" type="presParOf" srcId="{AB399830-D4C9-4726-986B-022BB8D6A6A2}" destId="{61F522CE-B0C1-47DF-BF6C-8D0D342B24DA}" srcOrd="5" destOrd="0" presId="urn:microsoft.com/office/officeart/2008/layout/LinedList"/>
    <dgm:cxn modelId="{8105063E-7BFB-4149-A0BF-0AD51A3A5B67}" type="presParOf" srcId="{61F522CE-B0C1-47DF-BF6C-8D0D342B24DA}" destId="{6042B71A-6E8F-44D8-AC90-8CB77E05E8EA}" srcOrd="0" destOrd="0" presId="urn:microsoft.com/office/officeart/2008/layout/LinedList"/>
    <dgm:cxn modelId="{F5E49166-2DF0-466B-8CF0-20D7B580E8F2}" type="presParOf" srcId="{61F522CE-B0C1-47DF-BF6C-8D0D342B24DA}" destId="{7266B0C7-8DAC-41CB-B57A-EB458C97D2B3}" srcOrd="1" destOrd="0" presId="urn:microsoft.com/office/officeart/2008/layout/LinedList"/>
    <dgm:cxn modelId="{DB442201-67A0-4E65-9AE0-8EBB6665203F}" type="presParOf" srcId="{AB399830-D4C9-4726-986B-022BB8D6A6A2}" destId="{06D56FCB-4FFE-4E49-B444-D0AD131C2CCF}" srcOrd="6" destOrd="0" presId="urn:microsoft.com/office/officeart/2008/layout/LinedList"/>
    <dgm:cxn modelId="{87A0B459-54C3-4F05-9CDA-E11E68FA2697}" type="presParOf" srcId="{AB399830-D4C9-4726-986B-022BB8D6A6A2}" destId="{3A3DC064-D017-46BA-8858-DE91C90FD587}" srcOrd="7" destOrd="0" presId="urn:microsoft.com/office/officeart/2008/layout/LinedList"/>
    <dgm:cxn modelId="{ECBBCF2A-A1D6-46B2-AA06-176F84039415}" type="presParOf" srcId="{3A3DC064-D017-46BA-8858-DE91C90FD587}" destId="{3DED2932-029F-4A70-AAF9-EE336EA1309E}" srcOrd="0" destOrd="0" presId="urn:microsoft.com/office/officeart/2008/layout/LinedList"/>
    <dgm:cxn modelId="{5044C790-1FDC-4B28-84AD-283EE495060B}" type="presParOf" srcId="{3A3DC064-D017-46BA-8858-DE91C90FD587}" destId="{E195E170-4CD4-4EDA-946A-C06DFF899D42}" srcOrd="1" destOrd="0" presId="urn:microsoft.com/office/officeart/2008/layout/LinedList"/>
    <dgm:cxn modelId="{48F1F26F-FA55-495B-84AC-0A5D30453FE4}" type="presParOf" srcId="{AB399830-D4C9-4726-986B-022BB8D6A6A2}" destId="{56B38743-CA89-4445-A867-108EE8F9D150}" srcOrd="8" destOrd="0" presId="urn:microsoft.com/office/officeart/2008/layout/LinedList"/>
    <dgm:cxn modelId="{39324793-5C13-434B-918E-9EB2FCBEBA13}" type="presParOf" srcId="{AB399830-D4C9-4726-986B-022BB8D6A6A2}" destId="{588459F9-48EB-4F62-A9BB-C97C5FFA5C1D}" srcOrd="9" destOrd="0" presId="urn:microsoft.com/office/officeart/2008/layout/LinedList"/>
    <dgm:cxn modelId="{4517A6D3-2DA9-432D-AA3F-9881C596BE8B}" type="presParOf" srcId="{588459F9-48EB-4F62-A9BB-C97C5FFA5C1D}" destId="{BA0FA9D7-2B3D-4BF7-9B0F-93D4EE81DE61}" srcOrd="0" destOrd="0" presId="urn:microsoft.com/office/officeart/2008/layout/LinedList"/>
    <dgm:cxn modelId="{237EDD18-63D5-4D93-A599-081C71FF8F6F}" type="presParOf" srcId="{588459F9-48EB-4F62-A9BB-C97C5FFA5C1D}" destId="{39860B03-5EC6-49C8-9ECB-45142BDC0F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177E5-3FD6-448C-8F44-E6FF4852F80D}">
      <dsp:nvSpPr>
        <dsp:cNvPr id="0" name=""/>
        <dsp:cNvSpPr/>
      </dsp:nvSpPr>
      <dsp:spPr>
        <a:xfrm>
          <a:off x="0" y="641"/>
          <a:ext cx="1163255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8118A-B32A-451B-AE58-C30CE7091515}">
      <dsp:nvSpPr>
        <dsp:cNvPr id="0" name=""/>
        <dsp:cNvSpPr/>
      </dsp:nvSpPr>
      <dsp:spPr>
        <a:xfrm>
          <a:off x="0" y="641"/>
          <a:ext cx="11632557" cy="105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180975" algn="l"/>
              <a:tab pos="361950" algn="l"/>
            </a:tabLst>
          </a:pPr>
          <a:r>
            <a:rPr lang="ru-RU" sz="2100" kern="1200" dirty="0"/>
            <a:t>1) 	Руководством медицинской организации утверждаются стандарты операционной процедуры (далее – СОП) идентификации пациента, описывающие процесс идентификации пациента с применением не менее двух идентификаторов пациента * 	</a:t>
          </a:r>
          <a:endParaRPr lang="en-US" sz="2100" kern="1200" dirty="0"/>
        </a:p>
      </dsp:txBody>
      <dsp:txXfrm>
        <a:off x="0" y="641"/>
        <a:ext cx="11632557" cy="1050724"/>
      </dsp:txXfrm>
    </dsp:sp>
    <dsp:sp modelId="{0C9AACFF-373E-4475-B857-E42DDD245D89}">
      <dsp:nvSpPr>
        <dsp:cNvPr id="0" name=""/>
        <dsp:cNvSpPr/>
      </dsp:nvSpPr>
      <dsp:spPr>
        <a:xfrm>
          <a:off x="0" y="1051365"/>
          <a:ext cx="1163255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AC2B4-3AFE-4143-A361-3F4E711FF1FE}">
      <dsp:nvSpPr>
        <dsp:cNvPr id="0" name=""/>
        <dsp:cNvSpPr/>
      </dsp:nvSpPr>
      <dsp:spPr>
        <a:xfrm>
          <a:off x="0" y="1051365"/>
          <a:ext cx="11632557" cy="105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ru-RU" sz="2100" kern="1200" dirty="0"/>
            <a:t>2) 	Пациент идентифицируется в соответствии с СОП перед каждой процедурой, операцией, инъекцией, приемом лекарственного средства, взятием биоматериала и других ситуациях 		</a:t>
          </a:r>
          <a:endParaRPr lang="en-US" sz="2100" kern="1200" dirty="0"/>
        </a:p>
      </dsp:txBody>
      <dsp:txXfrm>
        <a:off x="0" y="1051365"/>
        <a:ext cx="11632557" cy="1050724"/>
      </dsp:txXfrm>
    </dsp:sp>
    <dsp:sp modelId="{E303F822-F5B9-4896-8029-AF926528F282}">
      <dsp:nvSpPr>
        <dsp:cNvPr id="0" name=""/>
        <dsp:cNvSpPr/>
      </dsp:nvSpPr>
      <dsp:spPr>
        <a:xfrm>
          <a:off x="0" y="2102090"/>
          <a:ext cx="1163255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79043C-831B-4D25-BA21-6B6457C79611}">
      <dsp:nvSpPr>
        <dsp:cNvPr id="0" name=""/>
        <dsp:cNvSpPr/>
      </dsp:nvSpPr>
      <dsp:spPr>
        <a:xfrm>
          <a:off x="0" y="2102090"/>
          <a:ext cx="11632557" cy="105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ru-RU" sz="2100" kern="1200" dirty="0"/>
            <a:t>3) </a:t>
          </a:r>
          <a:r>
            <a:rPr lang="en-US" sz="2100" kern="1200" dirty="0"/>
            <a:t> </a:t>
          </a:r>
          <a:r>
            <a:rPr lang="ru-RU" sz="2100" kern="1200" dirty="0"/>
            <a:t>Идентификация пациента облегчается путем использования идентификационного браслета с двумя идентификаторами, либо через другие альтернативные способы идентификации пациента утвержденные руководством медицинской организации 		</a:t>
          </a:r>
          <a:endParaRPr lang="en-US" sz="2100" kern="1200" dirty="0"/>
        </a:p>
      </dsp:txBody>
      <dsp:txXfrm>
        <a:off x="0" y="2102090"/>
        <a:ext cx="11632557" cy="1050724"/>
      </dsp:txXfrm>
    </dsp:sp>
    <dsp:sp modelId="{585C5569-8444-4D91-84B1-A60EF77EDDA4}">
      <dsp:nvSpPr>
        <dsp:cNvPr id="0" name=""/>
        <dsp:cNvSpPr/>
      </dsp:nvSpPr>
      <dsp:spPr>
        <a:xfrm>
          <a:off x="0" y="3152814"/>
          <a:ext cx="1163255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1B3B2-1E39-4627-A599-A404438FE63F}">
      <dsp:nvSpPr>
        <dsp:cNvPr id="0" name=""/>
        <dsp:cNvSpPr/>
      </dsp:nvSpPr>
      <dsp:spPr>
        <a:xfrm>
          <a:off x="0" y="3152814"/>
          <a:ext cx="11632557" cy="105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ru-RU" sz="2100" kern="1200" dirty="0"/>
            <a:t>4) </a:t>
          </a:r>
          <a:r>
            <a:rPr lang="en-US" sz="2100" kern="1200" dirty="0"/>
            <a:t> </a:t>
          </a:r>
          <a:r>
            <a:rPr lang="ru-RU" sz="2100" kern="1200" dirty="0"/>
            <a:t>Идентификаторы пациента присутствуют во всех формах медицинских карт и на всех контейнерах с биоматериалом пациента </a:t>
          </a:r>
          <a:endParaRPr lang="en-US" sz="2100" kern="1200" dirty="0"/>
        </a:p>
      </dsp:txBody>
      <dsp:txXfrm>
        <a:off x="0" y="3152814"/>
        <a:ext cx="11632557" cy="1050724"/>
      </dsp:txXfrm>
    </dsp:sp>
    <dsp:sp modelId="{7FEC7D42-2A1B-42E0-AFE0-F9695375ADDC}">
      <dsp:nvSpPr>
        <dsp:cNvPr id="0" name=""/>
        <dsp:cNvSpPr/>
      </dsp:nvSpPr>
      <dsp:spPr>
        <a:xfrm>
          <a:off x="0" y="4203539"/>
          <a:ext cx="1163255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49F0E4-F985-4727-81C4-3CDDE389B317}">
      <dsp:nvSpPr>
        <dsp:cNvPr id="0" name=""/>
        <dsp:cNvSpPr/>
      </dsp:nvSpPr>
      <dsp:spPr>
        <a:xfrm>
          <a:off x="0" y="4203539"/>
          <a:ext cx="11632557" cy="10507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1950" algn="l"/>
            </a:tabLst>
          </a:pPr>
          <a:r>
            <a:rPr lang="ru-RU" sz="2100" kern="1200" dirty="0"/>
            <a:t>5) 	Процесс идентификации пациента мониторируется через индикаторы, которые применяются для повышения безопасности пациента. Индикаторы выбираются в зависимости от используемых способов идентификации пациента ** 	</a:t>
          </a:r>
          <a:endParaRPr lang="en-US" sz="2100" kern="1200" dirty="0"/>
        </a:p>
      </dsp:txBody>
      <dsp:txXfrm>
        <a:off x="0" y="4203539"/>
        <a:ext cx="11632557" cy="1050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F509F-2FFA-4F0C-915E-AB0639BD928A}">
      <dsp:nvSpPr>
        <dsp:cNvPr id="0" name=""/>
        <dsp:cNvSpPr/>
      </dsp:nvSpPr>
      <dsp:spPr>
        <a:xfrm>
          <a:off x="3350" y="257148"/>
          <a:ext cx="1657151" cy="11749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+mj-lt"/>
              <a:cs typeface="Times New Roman" pitchFamily="18" charset="0"/>
            </a:rPr>
            <a:t>Записать услышанное </a:t>
          </a:r>
        </a:p>
      </dsp:txBody>
      <dsp:txXfrm>
        <a:off x="37763" y="291561"/>
        <a:ext cx="1588325" cy="1106111"/>
      </dsp:txXfrm>
    </dsp:sp>
    <dsp:sp modelId="{2A215B0C-660F-4555-8A68-3D7BAD2343FF}">
      <dsp:nvSpPr>
        <dsp:cNvPr id="0" name=""/>
        <dsp:cNvSpPr/>
      </dsp:nvSpPr>
      <dsp:spPr>
        <a:xfrm rot="21572034">
          <a:off x="1827075" y="592264"/>
          <a:ext cx="353162" cy="485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27077" y="689823"/>
        <a:ext cx="247213" cy="291384"/>
      </dsp:txXfrm>
    </dsp:sp>
    <dsp:sp modelId="{8B32F6BE-2A9E-4617-A8D5-7B21C2620343}">
      <dsp:nvSpPr>
        <dsp:cNvPr id="0" name=""/>
        <dsp:cNvSpPr/>
      </dsp:nvSpPr>
      <dsp:spPr>
        <a:xfrm>
          <a:off x="2326823" y="237432"/>
          <a:ext cx="1857223" cy="1174937"/>
        </a:xfrm>
        <a:prstGeom prst="roundRect">
          <a:avLst>
            <a:gd name="adj" fmla="val 10000"/>
          </a:avLst>
        </a:prstGeom>
        <a:solidFill>
          <a:schemeClr val="accent5">
            <a:hueOff val="138169"/>
            <a:satOff val="13165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+mj-lt"/>
              <a:cs typeface="Times New Roman" pitchFamily="18" charset="0"/>
            </a:rPr>
            <a:t>Прочитать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+mj-lt"/>
              <a:cs typeface="Times New Roman" pitchFamily="18" charset="0"/>
            </a:rPr>
            <a:t>запись вслух </a:t>
          </a:r>
        </a:p>
      </dsp:txBody>
      <dsp:txXfrm>
        <a:off x="2361236" y="271845"/>
        <a:ext cx="1788397" cy="1106111"/>
      </dsp:txXfrm>
    </dsp:sp>
    <dsp:sp modelId="{77DC13C0-E829-45C2-8E9D-722B4F5E87A5}">
      <dsp:nvSpPr>
        <dsp:cNvPr id="0" name=""/>
        <dsp:cNvSpPr/>
      </dsp:nvSpPr>
      <dsp:spPr>
        <a:xfrm rot="35917">
          <a:off x="4366037" y="595700"/>
          <a:ext cx="385864" cy="485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07253"/>
            <a:satOff val="19748"/>
            <a:lumOff val="-82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66040" y="692223"/>
        <a:ext cx="270105" cy="291384"/>
      </dsp:txXfrm>
    </dsp:sp>
    <dsp:sp modelId="{FE5F74A8-408C-406F-98B4-4328F72C8399}">
      <dsp:nvSpPr>
        <dsp:cNvPr id="0" name=""/>
        <dsp:cNvSpPr/>
      </dsp:nvSpPr>
      <dsp:spPr>
        <a:xfrm>
          <a:off x="4912053" y="266336"/>
          <a:ext cx="2219515" cy="1174937"/>
        </a:xfrm>
        <a:prstGeom prst="roundRect">
          <a:avLst>
            <a:gd name="adj" fmla="val 10000"/>
          </a:avLst>
        </a:prstGeom>
        <a:solidFill>
          <a:schemeClr val="accent5">
            <a:hueOff val="276338"/>
            <a:satOff val="26330"/>
            <a:lumOff val="-1098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dirty="0">
              <a:latin typeface="+mj-lt"/>
              <a:cs typeface="Times New Roman" panose="02020603050405020304" pitchFamily="18" charset="0"/>
            </a:rPr>
            <a:t>Получить</a:t>
          </a:r>
          <a:r>
            <a:rPr lang="ru-RU" sz="1600" b="0" i="0" kern="1200" dirty="0">
              <a:latin typeface="+mj-lt"/>
              <a:cs typeface="Times New Roman" panose="02020603050405020304" pitchFamily="18" charset="0"/>
            </a:rPr>
            <a:t> подтверждение о правильности  текста сообщения </a:t>
          </a:r>
        </a:p>
      </dsp:txBody>
      <dsp:txXfrm>
        <a:off x="4946466" y="300749"/>
        <a:ext cx="2150689" cy="1106111"/>
      </dsp:txXfrm>
    </dsp:sp>
    <dsp:sp modelId="{1F7E25FA-7250-4075-AAA9-158A51E2AAC0}">
      <dsp:nvSpPr>
        <dsp:cNvPr id="0" name=""/>
        <dsp:cNvSpPr/>
      </dsp:nvSpPr>
      <dsp:spPr>
        <a:xfrm rot="21589531">
          <a:off x="7330978" y="606353"/>
          <a:ext cx="422751" cy="485640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 dirty="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0978" y="703674"/>
        <a:ext cx="295926" cy="291384"/>
      </dsp:txXfrm>
    </dsp:sp>
    <dsp:sp modelId="{0A116E75-C614-444A-8EA2-4DAA99C7547A}">
      <dsp:nvSpPr>
        <dsp:cNvPr id="0" name=""/>
        <dsp:cNvSpPr/>
      </dsp:nvSpPr>
      <dsp:spPr>
        <a:xfrm>
          <a:off x="7929210" y="257148"/>
          <a:ext cx="2219182" cy="1174937"/>
        </a:xfrm>
        <a:prstGeom prst="roundRect">
          <a:avLst>
            <a:gd name="adj" fmla="val 10000"/>
          </a:avLst>
        </a:prstGeom>
        <a:solidFill>
          <a:schemeClr val="accent5">
            <a:hueOff val="414507"/>
            <a:satOff val="39495"/>
            <a:lumOff val="-1647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u="none" kern="1200" baseline="0" dirty="0">
              <a:latin typeface="+mj-lt"/>
              <a:cs typeface="Times New Roman" panose="02020603050405020304" pitchFamily="18" charset="0"/>
            </a:rPr>
            <a:t>Подшить</a:t>
          </a:r>
          <a:r>
            <a:rPr lang="ru-RU" sz="1600" b="0" i="0" u="none" kern="1200" dirty="0">
              <a:latin typeface="+mj-lt"/>
              <a:cs typeface="Times New Roman" panose="02020603050405020304" pitchFamily="18" charset="0"/>
            </a:rPr>
            <a:t> Лист приема сообщения </a:t>
          </a:r>
          <a:r>
            <a:rPr lang="ru-RU" sz="1600" b="0" i="0" kern="1200" dirty="0">
              <a:latin typeface="+mj-lt"/>
              <a:cs typeface="Times New Roman" panose="02020603050405020304" pitchFamily="18" charset="0"/>
            </a:rPr>
            <a:t>в мед. карту в </a:t>
          </a:r>
          <a:r>
            <a:rPr lang="ru-RU" sz="1600" b="0" i="0" kern="1200" dirty="0" err="1">
              <a:latin typeface="+mj-lt"/>
              <a:cs typeface="Times New Roman" panose="02020603050405020304" pitchFamily="18" charset="0"/>
            </a:rPr>
            <a:t>теч</a:t>
          </a:r>
          <a:r>
            <a:rPr lang="ru-RU" sz="1600" b="0" i="0" kern="1200" dirty="0">
              <a:latin typeface="+mj-lt"/>
              <a:cs typeface="Times New Roman" panose="02020603050405020304" pitchFamily="18" charset="0"/>
            </a:rPr>
            <a:t>. 24 ч.</a:t>
          </a:r>
        </a:p>
      </dsp:txBody>
      <dsp:txXfrm>
        <a:off x="7963623" y="291561"/>
        <a:ext cx="2150356" cy="11061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F509F-2FFA-4F0C-915E-AB0639BD928A}">
      <dsp:nvSpPr>
        <dsp:cNvPr id="0" name=""/>
        <dsp:cNvSpPr/>
      </dsp:nvSpPr>
      <dsp:spPr>
        <a:xfrm>
          <a:off x="5185" y="0"/>
          <a:ext cx="1886321" cy="119263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+mj-lt"/>
              <a:cs typeface="Times New Roman" pitchFamily="18" charset="0"/>
            </a:rPr>
            <a:t>1) </a:t>
          </a:r>
          <a:r>
            <a:rPr lang="ru-RU" sz="1600" i="0" u="sng" kern="1200" dirty="0">
              <a:latin typeface="+mj-lt"/>
              <a:cs typeface="Times New Roman" panose="02020603050405020304" pitchFamily="18" charset="0"/>
            </a:rPr>
            <a:t>Повторить вслух</a:t>
          </a:r>
          <a:r>
            <a:rPr lang="ru-RU" sz="1600" i="0" kern="1200" dirty="0">
              <a:latin typeface="+mj-lt"/>
              <a:cs typeface="Times New Roman" panose="02020603050405020304" pitchFamily="18" charset="0"/>
            </a:rPr>
            <a:t> весь текст сообщения</a:t>
          </a:r>
          <a:endParaRPr lang="ru-RU" sz="1600" b="0" i="0" kern="1200" dirty="0">
            <a:latin typeface="+mj-lt"/>
            <a:cs typeface="Times New Roman" panose="02020603050405020304" pitchFamily="18" charset="0"/>
          </a:endParaRPr>
        </a:p>
      </dsp:txBody>
      <dsp:txXfrm>
        <a:off x="40116" y="34931"/>
        <a:ext cx="1816459" cy="1122768"/>
      </dsp:txXfrm>
    </dsp:sp>
    <dsp:sp modelId="{2A215B0C-660F-4555-8A68-3D7BAD2343FF}">
      <dsp:nvSpPr>
        <dsp:cNvPr id="0" name=""/>
        <dsp:cNvSpPr/>
      </dsp:nvSpPr>
      <dsp:spPr>
        <a:xfrm>
          <a:off x="2032991" y="390077"/>
          <a:ext cx="299945" cy="412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32991" y="472572"/>
        <a:ext cx="209962" cy="247484"/>
      </dsp:txXfrm>
    </dsp:sp>
    <dsp:sp modelId="{8B32F6BE-2A9E-4617-A8D5-7B21C2620343}">
      <dsp:nvSpPr>
        <dsp:cNvPr id="0" name=""/>
        <dsp:cNvSpPr/>
      </dsp:nvSpPr>
      <dsp:spPr>
        <a:xfrm>
          <a:off x="2457442" y="0"/>
          <a:ext cx="2317024" cy="1192630"/>
        </a:xfrm>
        <a:prstGeom prst="roundRect">
          <a:avLst>
            <a:gd name="adj" fmla="val 10000"/>
          </a:avLst>
        </a:prstGeom>
        <a:solidFill>
          <a:schemeClr val="accent2">
            <a:hueOff val="-441348"/>
            <a:satOff val="2109"/>
            <a:lumOff val="294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+mj-lt"/>
              <a:cs typeface="Times New Roman" pitchFamily="18" charset="0"/>
            </a:rPr>
            <a:t>2) </a:t>
          </a:r>
          <a:r>
            <a:rPr lang="ru-RU" sz="1600" i="0" u="sng" kern="1200">
              <a:latin typeface="+mj-lt"/>
              <a:cs typeface="Times New Roman" panose="02020603050405020304" pitchFamily="18" charset="0"/>
            </a:rPr>
            <a:t>Получить подтверждение </a:t>
          </a:r>
          <a:r>
            <a:rPr lang="ru-RU" sz="1600" i="0" kern="1200">
              <a:latin typeface="+mj-lt"/>
              <a:cs typeface="Times New Roman" panose="02020603050405020304" pitchFamily="18" charset="0"/>
            </a:rPr>
            <a:t>о правильности  сообщения</a:t>
          </a:r>
          <a:endParaRPr lang="ru-RU" sz="1600" b="0" i="0" kern="1200" dirty="0">
            <a:latin typeface="+mj-lt"/>
            <a:cs typeface="Times New Roman" panose="02020603050405020304" pitchFamily="18" charset="0"/>
          </a:endParaRPr>
        </a:p>
      </dsp:txBody>
      <dsp:txXfrm>
        <a:off x="2492373" y="34931"/>
        <a:ext cx="2247162" cy="1122768"/>
      </dsp:txXfrm>
    </dsp:sp>
    <dsp:sp modelId="{77DC13C0-E829-45C2-8E9D-722B4F5E87A5}">
      <dsp:nvSpPr>
        <dsp:cNvPr id="0" name=""/>
        <dsp:cNvSpPr/>
      </dsp:nvSpPr>
      <dsp:spPr>
        <a:xfrm>
          <a:off x="4929048" y="390077"/>
          <a:ext cx="327712" cy="412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i="1" kern="1200">
            <a:solidFill>
              <a:sysClr val="windowText" lastClr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9048" y="472572"/>
        <a:ext cx="229398" cy="247484"/>
      </dsp:txXfrm>
    </dsp:sp>
    <dsp:sp modelId="{FE5F74A8-408C-406F-98B4-4328F72C8399}">
      <dsp:nvSpPr>
        <dsp:cNvPr id="0" name=""/>
        <dsp:cNvSpPr/>
      </dsp:nvSpPr>
      <dsp:spPr>
        <a:xfrm>
          <a:off x="5392792" y="0"/>
          <a:ext cx="2213556" cy="1192630"/>
        </a:xfrm>
        <a:prstGeom prst="roundRect">
          <a:avLst>
            <a:gd name="adj" fmla="val 10000"/>
          </a:avLst>
        </a:prstGeom>
        <a:solidFill>
          <a:schemeClr val="accent2">
            <a:hueOff val="-882696"/>
            <a:satOff val="4218"/>
            <a:lumOff val="588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latin typeface="+mj-lt"/>
              <a:cs typeface="Times New Roman" pitchFamily="18" charset="0"/>
            </a:rPr>
            <a:t>3) </a:t>
          </a:r>
          <a:r>
            <a:rPr lang="ru-RU" sz="1600" i="0" kern="1200">
              <a:latin typeface="+mj-lt"/>
              <a:cs typeface="Times New Roman" panose="02020603050405020304" pitchFamily="18" charset="0"/>
            </a:rPr>
            <a:t>Выполнить поручение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kern="1200">
              <a:latin typeface="+mj-lt"/>
              <a:cs typeface="Times New Roman" panose="02020603050405020304" pitchFamily="18" charset="0"/>
            </a:rPr>
            <a:t>(назначение ЛС)</a:t>
          </a:r>
          <a:endParaRPr lang="ru-RU" sz="1600" b="0" i="0" kern="1200" dirty="0">
            <a:latin typeface="+mj-lt"/>
            <a:cs typeface="Times New Roman" panose="02020603050405020304" pitchFamily="18" charset="0"/>
          </a:endParaRPr>
        </a:p>
      </dsp:txBody>
      <dsp:txXfrm>
        <a:off x="5427723" y="34931"/>
        <a:ext cx="2143694" cy="11227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48CE1F-D818-48E2-9EF5-4B39F6831378}">
      <dsp:nvSpPr>
        <dsp:cNvPr id="0" name=""/>
        <dsp:cNvSpPr/>
      </dsp:nvSpPr>
      <dsp:spPr>
        <a:xfrm>
          <a:off x="0" y="0"/>
          <a:ext cx="6269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6498913-1F16-4CED-B363-DA5CC3BB9246}">
      <dsp:nvSpPr>
        <dsp:cNvPr id="0" name=""/>
        <dsp:cNvSpPr/>
      </dsp:nvSpPr>
      <dsp:spPr>
        <a:xfrm>
          <a:off x="0" y="0"/>
          <a:ext cx="6269038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300" b="1" kern="1200" dirty="0">
              <a:solidFill>
                <a:schemeClr val="accent1"/>
              </a:solidFill>
            </a:rPr>
            <a:t>Запрещается </a:t>
          </a:r>
          <a:r>
            <a:rPr lang="ru-RU" sz="2300" kern="1200" dirty="0">
              <a:solidFill>
                <a:schemeClr val="accent1"/>
              </a:solidFill>
            </a:rPr>
            <a:t>хранение медикаментов высокого риска (концентрированных электролитов) в отделении, где такие медикаменты не используются или используются редко.</a:t>
          </a:r>
          <a:endParaRPr lang="en-US" sz="2300" kern="1200" dirty="0">
            <a:solidFill>
              <a:schemeClr val="accent1"/>
            </a:solidFill>
          </a:endParaRPr>
        </a:p>
      </dsp:txBody>
      <dsp:txXfrm>
        <a:off x="0" y="0"/>
        <a:ext cx="6269038" cy="2786062"/>
      </dsp:txXfrm>
    </dsp:sp>
    <dsp:sp modelId="{180FBA98-C7DC-4A60-B235-8A260EE63AC5}">
      <dsp:nvSpPr>
        <dsp:cNvPr id="0" name=""/>
        <dsp:cNvSpPr/>
      </dsp:nvSpPr>
      <dsp:spPr>
        <a:xfrm>
          <a:off x="0" y="2786062"/>
          <a:ext cx="6269038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00C306-F9D1-456C-9F22-63696A69F5A8}">
      <dsp:nvSpPr>
        <dsp:cNvPr id="0" name=""/>
        <dsp:cNvSpPr/>
      </dsp:nvSpPr>
      <dsp:spPr>
        <a:xfrm>
          <a:off x="0" y="2786062"/>
          <a:ext cx="6269038" cy="27860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/>
            <a:t>Отделение (</a:t>
          </a:r>
          <a:r>
            <a:rPr lang="ru-RU" sz="2300" u="sng" kern="1200"/>
            <a:t>старшая медицинская сестра отделения</a:t>
          </a:r>
          <a:r>
            <a:rPr lang="ru-RU" sz="2300" kern="1200"/>
            <a:t>) обеспечивает </a:t>
          </a:r>
          <a:r>
            <a:rPr lang="ru-RU" sz="2300" b="1" kern="1200"/>
            <a:t>отдельное хранение</a:t>
          </a:r>
          <a:r>
            <a:rPr lang="ru-RU" sz="2300" kern="1200"/>
            <a:t> медикаментов с высокой степенью риска от других ЛС на полке, обозначенной красной наклейкой </a:t>
          </a:r>
          <a:r>
            <a:rPr lang="ru-RU" sz="2300" b="1" kern="1200"/>
            <a:t>«СТОП! Медикаменты с высокой степенью риска». </a:t>
          </a:r>
          <a:r>
            <a:rPr lang="ru-RU" sz="2300" kern="1200"/>
            <a:t>Каждая упаковка медикамента высокого риска  обклеивается такой же красной наклейкой.</a:t>
          </a:r>
          <a:endParaRPr lang="en-US" sz="2300" kern="1200"/>
        </a:p>
      </dsp:txBody>
      <dsp:txXfrm>
        <a:off x="0" y="2786062"/>
        <a:ext cx="6269038" cy="27860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48A6C0-7CDC-456A-A738-01D35E59EAEB}">
      <dsp:nvSpPr>
        <dsp:cNvPr id="0" name=""/>
        <dsp:cNvSpPr/>
      </dsp:nvSpPr>
      <dsp:spPr>
        <a:xfrm>
          <a:off x="0" y="680"/>
          <a:ext cx="626903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BA45AE1-4569-44B3-8CB5-BA2964C589F5}">
      <dsp:nvSpPr>
        <dsp:cNvPr id="0" name=""/>
        <dsp:cNvSpPr/>
      </dsp:nvSpPr>
      <dsp:spPr>
        <a:xfrm>
          <a:off x="0" y="680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0363" algn="l"/>
            </a:tabLst>
          </a:pPr>
          <a:r>
            <a:rPr lang="ru-RU" sz="1700" kern="1200" dirty="0"/>
            <a:t>1) 	Разрабатываются СОП профилактики падений, которые направлены на предотвращение падений и травм от падений. Персонал медицинской организации обучается данным СОП * 	</a:t>
          </a:r>
          <a:endParaRPr lang="en-US" sz="1700" kern="1200" dirty="0"/>
        </a:p>
      </dsp:txBody>
      <dsp:txXfrm>
        <a:off x="0" y="680"/>
        <a:ext cx="6269038" cy="1114152"/>
      </dsp:txXfrm>
    </dsp:sp>
    <dsp:sp modelId="{F6BEFE57-AE9E-43F4-BDA3-6AD1F7F9F8F1}">
      <dsp:nvSpPr>
        <dsp:cNvPr id="0" name=""/>
        <dsp:cNvSpPr/>
      </dsp:nvSpPr>
      <dsp:spPr>
        <a:xfrm>
          <a:off x="0" y="1114833"/>
          <a:ext cx="626903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6A13862-5E4B-4008-9B41-02BB7CBA8091}">
      <dsp:nvSpPr>
        <dsp:cNvPr id="0" name=""/>
        <dsp:cNvSpPr/>
      </dsp:nvSpPr>
      <dsp:spPr>
        <a:xfrm>
          <a:off x="0" y="1114833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0363" algn="l"/>
            </a:tabLst>
          </a:pPr>
          <a:r>
            <a:rPr lang="ru-RU" sz="1700" kern="1200" dirty="0"/>
            <a:t>2) 	Процедуры по профилактике падений имеют четкие требования к оценке риска падения 		</a:t>
          </a:r>
          <a:endParaRPr lang="en-US" sz="1700" kern="1200" dirty="0"/>
        </a:p>
      </dsp:txBody>
      <dsp:txXfrm>
        <a:off x="0" y="1114833"/>
        <a:ext cx="6269038" cy="1114152"/>
      </dsp:txXfrm>
    </dsp:sp>
    <dsp:sp modelId="{3643E358-488F-4C3B-AB36-1DE552742AB8}">
      <dsp:nvSpPr>
        <dsp:cNvPr id="0" name=""/>
        <dsp:cNvSpPr/>
      </dsp:nvSpPr>
      <dsp:spPr>
        <a:xfrm>
          <a:off x="0" y="2228986"/>
          <a:ext cx="626903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42B71A-6E8F-44D8-AC90-8CB77E05E8EA}">
      <dsp:nvSpPr>
        <dsp:cNvPr id="0" name=""/>
        <dsp:cNvSpPr/>
      </dsp:nvSpPr>
      <dsp:spPr>
        <a:xfrm>
          <a:off x="0" y="2228986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0363" algn="l"/>
            </a:tabLst>
          </a:pPr>
          <a:r>
            <a:rPr lang="ru-RU" sz="1700" kern="1200" dirty="0"/>
            <a:t>3) 	Оценка и переоценка риска падения выполняется, когда это требуется и своевременно документируется в медицинской карте ** 		</a:t>
          </a:r>
          <a:endParaRPr lang="en-US" sz="1700" kern="1200" dirty="0"/>
        </a:p>
      </dsp:txBody>
      <dsp:txXfrm>
        <a:off x="0" y="2228986"/>
        <a:ext cx="6269038" cy="1114152"/>
      </dsp:txXfrm>
    </dsp:sp>
    <dsp:sp modelId="{06D56FCB-4FFE-4E49-B444-D0AD131C2CCF}">
      <dsp:nvSpPr>
        <dsp:cNvPr id="0" name=""/>
        <dsp:cNvSpPr/>
      </dsp:nvSpPr>
      <dsp:spPr>
        <a:xfrm>
          <a:off x="0" y="3343138"/>
          <a:ext cx="626903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DED2932-029F-4A70-AAF9-EE336EA1309E}">
      <dsp:nvSpPr>
        <dsp:cNvPr id="0" name=""/>
        <dsp:cNvSpPr/>
      </dsp:nvSpPr>
      <dsp:spPr>
        <a:xfrm>
          <a:off x="0" y="3343138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0363" algn="l"/>
            </a:tabLst>
          </a:pPr>
          <a:r>
            <a:rPr lang="ru-RU" sz="1700" kern="1200" dirty="0"/>
            <a:t>4) 	Выполняются действия по профилактике падений, включая сопровождение пациентов с высоким риском падения и другие действия, определенные в правилах медицинской организации </a:t>
          </a:r>
          <a:endParaRPr lang="en-US" sz="1700" kern="1200" dirty="0"/>
        </a:p>
      </dsp:txBody>
      <dsp:txXfrm>
        <a:off x="0" y="3343138"/>
        <a:ext cx="6269038" cy="1114152"/>
      </dsp:txXfrm>
    </dsp:sp>
    <dsp:sp modelId="{56B38743-CA89-4445-A867-108EE8F9D150}">
      <dsp:nvSpPr>
        <dsp:cNvPr id="0" name=""/>
        <dsp:cNvSpPr/>
      </dsp:nvSpPr>
      <dsp:spPr>
        <a:xfrm>
          <a:off x="0" y="4457291"/>
          <a:ext cx="6269038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A0FA9D7-2B3D-4BF7-9B0F-93D4EE81DE61}">
      <dsp:nvSpPr>
        <dsp:cNvPr id="0" name=""/>
        <dsp:cNvSpPr/>
      </dsp:nvSpPr>
      <dsp:spPr>
        <a:xfrm>
          <a:off x="0" y="4457291"/>
          <a:ext cx="6269038" cy="11141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tabLst>
              <a:tab pos="360363" algn="l"/>
            </a:tabLst>
          </a:pPr>
          <a:r>
            <a:rPr lang="ru-RU" sz="1700" kern="1200" dirty="0"/>
            <a:t>5) 	Профилактика падений и число падений мониторируются через индикатор (ы), которые применяются для повышения безопасности пациента ** 	</a:t>
          </a:r>
          <a:endParaRPr lang="en-US" sz="1700" kern="1200" dirty="0"/>
        </a:p>
      </dsp:txBody>
      <dsp:txXfrm>
        <a:off x="0" y="4457291"/>
        <a:ext cx="6269038" cy="11141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9773F-0D5E-492F-83C6-5AE34565CA68}" type="datetimeFigureOut">
              <a:rPr lang="ru-RU" smtClean="0"/>
              <a:t>22.06.2018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D92744-6FA4-4714-8D68-CB1D0D6315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57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="" xmlns:a16="http://schemas.microsoft.com/office/drawing/2014/main" id="{80DAE4D7-D2C0-484A-AFF3-57C4569339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>
            <a:extLst>
              <a:ext uri="{FF2B5EF4-FFF2-40B4-BE49-F238E27FC236}">
                <a16:creationId xmlns="" xmlns:a16="http://schemas.microsoft.com/office/drawing/2014/main" id="{CBC15A9C-EE44-40CD-B320-EFF117F859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ru-RU"/>
          </a:p>
        </p:txBody>
      </p:sp>
      <p:sp>
        <p:nvSpPr>
          <p:cNvPr id="57348" name="Номер слайда 3">
            <a:extLst>
              <a:ext uri="{FF2B5EF4-FFF2-40B4-BE49-F238E27FC236}">
                <a16:creationId xmlns="" xmlns:a16="http://schemas.microsoft.com/office/drawing/2014/main" id="{E135E13F-A1B2-47C6-9B45-6DA93036D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39759C-B465-498B-81A9-77C9CAFB6AB7}" type="slidenum">
              <a:rPr lang="ru-RU" altLang="ru-RU" smtClean="0"/>
              <a:pPr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338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D279E2-EE59-471E-8F59-E004D3EFA965}" type="slidenum">
              <a:rPr lang="ru-RU">
                <a:solidFill>
                  <a:prstClr val="black"/>
                </a:solidFill>
                <a:latin typeface="Calibri" pitchFamily="34" charset="0"/>
              </a:rPr>
              <a:pPr eaLnBrk="1" hangingPunct="1"/>
              <a:t>4</a:t>
            </a:fld>
            <a:endParaRPr 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4375" y="1133475"/>
            <a:ext cx="5445125" cy="3063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CA7DDC-27E8-4D7F-9704-CA566456DFD3}" type="slidenum">
              <a:rPr lang="ru-RU" altLang="ru-RU">
                <a:solidFill>
                  <a:srgbClr val="000000"/>
                </a:solidFill>
                <a:latin typeface="Franklin Gothic Medium" pitchFamily="34" charset="0"/>
              </a:rPr>
              <a:pPr eaLnBrk="1" hangingPunct="1"/>
              <a:t>5</a:t>
            </a:fld>
            <a:endParaRPr lang="ru-RU" altLang="ru-RU">
              <a:solidFill>
                <a:srgbClr val="00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88657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63D20B-2BB9-424F-A63B-95D88171F822}" type="slidenum">
              <a:rPr lang="ru-RU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62127-D8A5-4818-A757-F09B80DDC10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19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2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A771369-9009-432A-B845-B8207DD59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60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EB7FB9-D0AA-4DC2-9EBC-3F6D3567B3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221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5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5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4837153-A25E-456A-9587-3B9DBF747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06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D93F-3724-4A38-A80E-B9245F9FB22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926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3EDA1-C4ED-4159-A00D-F54F3AADC81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28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C5D2F-9992-4A30-8712-1BDE6F0F35D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4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tr-TR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tr-TR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9E525-97A8-44E5-81C2-E44446E15B5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5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tr-TR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4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4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tr-TR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CC338-8260-4B6A-B225-C5314A30E56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467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27B-A52A-450F-9EF8-F3B59B5CFFA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8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EBD17-BFA6-44FB-8356-4C9899450A3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0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tr-T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3D962-6662-4635-B459-203E7C85719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81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A0B976-36D7-4594-8F01-B08332666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3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B9BF-4108-4EE3-8973-815D579EBA1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48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12F84-912C-488C-AE3F-5B03D6D0908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24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CE7-7866-49E6-AED5-1C28BB45FA7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73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550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601605F-9A73-4661-A982-A0CD9E342C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1842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444AA7C-9AA8-4982-80C5-A1E07CB62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5244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3FFCAAA-9090-401D-94B6-157947685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155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68BF2BB-C666-42FC-AA77-AF6B41B26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82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5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234C916-4E2E-49E2-AA7F-516F100969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2002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120E773-6B48-4256-B0FD-32501CC88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7751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81D9416-3E33-4819-B447-2819E4521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7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02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5BD47A-3F03-4AF5-836A-8A20C64B3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817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7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E05301F-13E2-4EED-9CC9-8DC70089E4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9964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B9D08C4-53F6-4B00-9E62-9EE80F47E5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61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76316C7-77A9-40AB-8F76-8D825C39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518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76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76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C06085-BA4F-4356-8E11-972FAAA11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92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548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B3088-C0A9-438C-873B-CD653E8370A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771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B7BF-936F-4F3D-A69D-4EA505CAF45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55936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70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85E2E-5549-40AC-B4E3-CC7AD5E7EB3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1262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C931-AE44-4E1A-A08F-DC9C7935425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74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44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44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12DB5-7595-48F1-9080-CB479652EC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03336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F3E9A-CD51-4D58-B503-C1F5D03061B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01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C136FD9-419E-406C-A12D-D3B7C5F66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843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BADC-55E0-4B75-ACA5-204D6752833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9847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1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A612-48C9-4FA0-9EA4-57EC9842C3A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639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14965-92DF-4B61-A95C-5C7746C68E9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1671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361F-14C3-4FE9-9375-624238F86BB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201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761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761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A2951-A9F6-4BF8-B06E-B06CFB57BB9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893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CE1F69-9873-434E-A473-98F5F2E0354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3E8EA-3A17-42D0-AC80-91B937C9AD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0594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DA043E-50CD-4ED8-8647-6514F077AF1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2AB57-B6CC-40BC-A9CC-B9FAC3C5853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863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E7018B-A391-4317-B9A3-A9E39A888A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18C88-86CA-4809-A697-9D224657720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84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66DB0-F4F4-420D-96E6-31FB4602CA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08A2E7-F44F-49AC-B815-7B56FA2FA49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114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4A83E-FF07-4320-90BE-EC494E3E9C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92E201-DE2C-4F78-9FC7-31A525A914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4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5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5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46614B5-98F2-4AFA-904C-BC43A53937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9245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3595E7-AB1A-426F-9B99-C9968ACCDC1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F1C053-0309-46D3-915B-F9E3A5C10D7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6270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A700C1-7A9A-48F6-81FF-D6C30E55EBB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5A687C-CE83-4D3B-9C10-32C927BF1E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582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957B33-B59C-4218-9B83-FB77C4CBE6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0C412-D192-412D-8C48-7E8E977C512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3427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77D25A-CF7B-433D-8520-DC878835C0E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0CAAFC-52EC-4260-813A-3033E50014D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5321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3CF5E8-AAB6-4D45-A114-BAC40E4827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80B924-DBD5-4EC4-986D-BF0928AF176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25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D78854-4799-48C4-A6B3-8A640926A65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F98EBD-8484-4EA3-8FBC-CD05D44B811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211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2486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40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545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10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97A5C3A-060B-46D2-A872-58324B5DB3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2288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9190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233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618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178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38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831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713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FCAAF8-A185-4B7A-8432-A56DF2959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B0A0F93-B208-4E31-BEB4-AD048F55A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EBBD0CA-7087-4CD6-BE2E-5539BC79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138203B-C636-4606-B5D3-9325824AC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2B2FF9-F9AB-4B59-9A95-D6975075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721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1B9D7B-DB3A-4D24-BACB-97CF527C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3594C2F-CC4D-4F89-950A-A1420277F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44DAA38-83E5-460B-BF40-94ABFD5A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CE9EA55-57DF-47C7-A18B-2F776699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C39FB0-0E2A-45F5-9EBB-81A07DE3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420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DC9B55A-D83E-457C-8BF6-3147506BE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6DDA44C-443C-404B-B54C-4820CC1C5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46F8ADA-841B-4A2E-9222-6C1FCC3D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FCEFE95-57D2-4DC9-8397-8BD68B1F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05FDE9F-C59D-4209-8F40-44FE1308F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0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DB19EDD-B56B-4101-9E05-E4EE70D06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594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705018-08AB-4ADE-B464-FD3E27C5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A37A5C-CFE5-4370-99E1-0EE013B51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E6C6655-CC94-4C45-9F0A-BFF9A7FBE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DE9101-4ABD-44D6-9CC9-9A40012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96FC0957-9FD4-4979-93CF-96D7960B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80B396D-C2A7-419E-A2ED-6D1A2580A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5500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78A12D-351A-4443-8972-927BE8F59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4024197-5498-4ED3-BC82-26331EEE7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178AE25-FED9-4D69-B17C-D3891BEF94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996A562-7F70-4054-9E98-9276247DA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05DEC8C-0300-4CE8-B6D8-853C95280E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221DF2F-10C0-44C9-A2E8-A17E3AB66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D530888-B8C7-49D7-8702-67FFDD8F9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06192F0-5FB3-4ADE-A17F-DDC120F77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577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48568F-4153-48C6-A19F-DC911316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3CE6128-8E0A-49B1-84D9-49AEA8E2E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4A041437-7083-4F29-96FE-EC39E48F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C2A8AD2-B31D-43E9-8B05-E46805775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133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8BC798A-71C8-4D7C-BF81-4EF95E8D8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49605F8-5DE4-4830-A55F-654F33E33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6FEB59C-8E2A-4FFA-8116-A62D2C20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176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C1B2D79-F5D2-4673-A62B-8D0DE78D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FF2CFE5-0FEF-4249-A4E6-C5503C7B4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146DCFA-A7E4-4FA3-B35C-64C8ABD96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226417B-4EAB-4D9E-9515-57B9E443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297F3E4-6CD0-4A4B-99EF-8F817F27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2413BE1-FFEC-48B7-9DE1-9048EE9E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4484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86A6A2-5594-4F25-ACF5-4D592DD32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FDD79F3-F611-4671-A135-DD1B4F1EA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D54CF2C-C9E7-415D-B649-FD63971C0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C7BE7E7-D600-4B78-B742-EDBB92EC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103A1E8-3826-4CDF-ABEF-CA9F922F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BFBB9CC6-74B2-40A6-B906-81FB9C4EA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93128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853BE0-A0E5-453F-BA94-6C5D1A076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E5A1B9-174E-4618-9B20-A7F9BC8C5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BE8602-394B-4DAA-AF8A-2E6F4628F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1C3C68A-C328-4C96-9163-FC964DF00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48AB8D-B5AE-4EE8-ADF3-3CBB99CCC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879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7A05751-11EE-4007-A999-ACEF5E3E0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9783DD4-3424-405A-8A34-64C41A8AED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2FBB247-71F8-4F56-89BB-F55EAD420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F9EBB9B-43C8-4FCF-BE26-4BE695009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20A0EC0-E37A-4347-825A-3DECAB396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85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31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953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17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C839DA6-8C60-45F2-AE3C-4A80B39EF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2324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511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459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380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821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4285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954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309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837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7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375333F-2804-4D22-B878-066B46899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3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122DE4D-F65B-4FF1-92FF-D78030E5D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4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tr-TR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tr-TR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6F41D-BFE5-48C4-938C-D9B3D64D4BE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22.06.2018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FE7B5-A969-4870-BDF1-822F27C1932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1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47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25352F7E-4669-4156-84E9-9BFCFEF530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52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</a:p>
        </p:txBody>
      </p:sp>
      <p:sp>
        <p:nvSpPr>
          <p:cNvPr id="409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23720DD-5B6D-40BF-8493-A6B52D484E6B}" type="datetimeFigureOut">
              <a:rPr lang="tr-TR"/>
              <a:pPr>
                <a:defRPr/>
              </a:pPr>
              <a:t>22.06.2018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473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47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F66427B4-5F4A-419B-95E2-11CF39A9CE2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1865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 smtClean="0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22DE4D-F65B-4FF1-92FF-D78030E5D0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3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 smtClean="0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22DE4D-F65B-4FF1-92FF-D78030E5D0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7" name="Picture 19">
            <a:extLst>
              <a:ext uri="{FF2B5EF4-FFF2-40B4-BE49-F238E27FC236}">
                <a16:creationId xmlns="" xmlns:a16="http://schemas.microsoft.com/office/drawing/2014/main" id="{F5480FB3-3762-493C-8612-CA65FB9C89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40471"/>
          <a:stretch/>
        </p:blipFill>
        <p:spPr>
          <a:xfrm>
            <a:off x="0" y="125"/>
            <a:ext cx="12192000" cy="5071887"/>
          </a:xfrm>
          <a:prstGeom prst="rect">
            <a:avLst/>
          </a:prstGeom>
        </p:spPr>
      </p:pic>
      <p:sp>
        <p:nvSpPr>
          <p:cNvPr id="8" name="Rectangle 20">
            <a:extLst>
              <a:ext uri="{FF2B5EF4-FFF2-40B4-BE49-F238E27FC236}">
                <a16:creationId xmlns="" xmlns:a16="http://schemas.microsoft.com/office/drawing/2014/main" id="{24546D98-2CBA-4716-958F-A60D78547424}"/>
              </a:ext>
            </a:extLst>
          </p:cNvPr>
          <p:cNvSpPr/>
          <p:nvPr userDrawn="1"/>
        </p:nvSpPr>
        <p:spPr>
          <a:xfrm>
            <a:off x="3" y="2343150"/>
            <a:ext cx="1917700" cy="27287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87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BDE835-1272-46A1-8D3B-79874F68D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3FF212-0011-4FB1-BFD5-EEFDD29E44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CE4F853-7EA4-45C4-9416-81C3A35D13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45A31A-6A84-4774-91BC-590FA4DBB3CA}" type="datetimeFigureOut">
              <a:rPr lang="ru-RU" smtClean="0"/>
              <a:pPr>
                <a:defRPr/>
              </a:pPr>
              <a:t>22.06.2018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324C680-89D5-42D2-8F18-DBC56971E2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C3114B1-FA5D-4B43-975D-BF50D5694A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122DE4D-F65B-4FF1-92FF-D78030E5D0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443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38" t="40471"/>
          <a:stretch/>
        </p:blipFill>
        <p:spPr>
          <a:xfrm>
            <a:off x="0" y="1"/>
            <a:ext cx="12192000" cy="5071887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" y="2343150"/>
            <a:ext cx="1917700" cy="272873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612" y="1287255"/>
            <a:ext cx="10493187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0612" y="163208"/>
            <a:ext cx="10493187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610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3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9.xml"/><Relationship Id="rId1" Type="http://schemas.openxmlformats.org/officeDocument/2006/relationships/themeOverride" Target="../theme/themeOverride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5.xml"/><Relationship Id="rId7" Type="http://schemas.openxmlformats.org/officeDocument/2006/relationships/image" Target="../media/image5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Изображение выглядит как текст, карта&#10;&#10;Описание создано с очень высокой степенью достоверности">
            <a:extLst>
              <a:ext uri="{FF2B5EF4-FFF2-40B4-BE49-F238E27FC236}">
                <a16:creationId xmlns="" xmlns:a16="http://schemas.microsoft.com/office/drawing/2014/main" id="{1209F81C-A523-4A51-BF65-70D1AC0FC5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12" y="48623"/>
            <a:ext cx="9161253" cy="6809377"/>
          </a:xfrm>
          <a:prstGeom prst="rect">
            <a:avLst/>
          </a:prstGeom>
        </p:spPr>
      </p:pic>
      <p:sp>
        <p:nvSpPr>
          <p:cNvPr id="56323" name="Прямоугольник 1">
            <a:extLst>
              <a:ext uri="{FF2B5EF4-FFF2-40B4-BE49-F238E27FC236}">
                <a16:creationId xmlns="" xmlns:a16="http://schemas.microsoft.com/office/drawing/2014/main" id="{FC0DB320-AC3C-4110-8226-52C730ACB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58986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МЕЖДУНАРОДНЫЕ И НАЦИОНАЛЬНЫЕ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ru-RU" altLang="ru-RU" sz="44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ТРЕБОВАНИЯ К ДЕЯТЕЛЬНОСТИ СПЕЦИАЛИСТОВ СЕСТРИНСКОГО ДЕЛА РЕСПУБЛИКИ КАЗАХСТАН</a:t>
            </a:r>
          </a:p>
        </p:txBody>
      </p:sp>
      <p:pic>
        <p:nvPicPr>
          <p:cNvPr id="56324" name="Рисунок 7">
            <a:extLst>
              <a:ext uri="{FF2B5EF4-FFF2-40B4-BE49-F238E27FC236}">
                <a16:creationId xmlns="" xmlns:a16="http://schemas.microsoft.com/office/drawing/2014/main" id="{6608DCB8-E091-4301-9EB2-D7DFF2F51B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274638"/>
            <a:ext cx="5794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3833532-7AEB-4816-A15E-60CBBF9C711F}"/>
              </a:ext>
            </a:extLst>
          </p:cNvPr>
          <p:cNvSpPr txBox="1"/>
          <p:nvPr/>
        </p:nvSpPr>
        <p:spPr>
          <a:xfrm>
            <a:off x="0" y="6069013"/>
            <a:ext cx="52530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Руководитель центра аккредитации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Каупбаева Ботагоз</a:t>
            </a:r>
          </a:p>
        </p:txBody>
      </p:sp>
      <p:pic>
        <p:nvPicPr>
          <p:cNvPr id="56326" name="Рисунок 17">
            <a:extLst>
              <a:ext uri="{FF2B5EF4-FFF2-40B4-BE49-F238E27FC236}">
                <a16:creationId xmlns="" xmlns:a16="http://schemas.microsoft.com/office/drawing/2014/main" id="{83208488-743A-486A-A0CC-0D589B18B08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13" y="5522913"/>
            <a:ext cx="51704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DC37B8A-3EBC-438C-8706-2C6853A0023D}"/>
              </a:ext>
            </a:extLst>
          </p:cNvPr>
          <p:cNvSpPr txBox="1"/>
          <p:nvPr/>
        </p:nvSpPr>
        <p:spPr>
          <a:xfrm>
            <a:off x="688975" y="274638"/>
            <a:ext cx="35417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РЕСПУБЛИКАНСКИЙ ЦЕНТР</a:t>
            </a:r>
            <a:br>
              <a:rPr lang="ru-RU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РАЗВИТИЯ ЗДРАВООХРАНЕНИЯ</a:t>
            </a:r>
          </a:p>
        </p:txBody>
      </p:sp>
      <p:pic>
        <p:nvPicPr>
          <p:cNvPr id="56328" name="Picture 2" descr="C:\Users\kaupbaeva_b\AppData\Local\Microsoft\Windows\Temporary Internet Files\Content.Outlook\QJJE75FG\1.png">
            <a:extLst>
              <a:ext uri="{FF2B5EF4-FFF2-40B4-BE49-F238E27FC236}">
                <a16:creationId xmlns="" xmlns:a16="http://schemas.microsoft.com/office/drawing/2014/main" id="{0CCCA7AB-7EDA-4F1E-A606-EE7A94DD5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225" y="274638"/>
            <a:ext cx="14224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58B4FF9-D686-4397-B15C-5022861EB68F}"/>
              </a:ext>
            </a:extLst>
          </p:cNvPr>
          <p:cNvSpPr txBox="1"/>
          <p:nvPr/>
        </p:nvSpPr>
        <p:spPr>
          <a:xfrm>
            <a:off x="7021513" y="274638"/>
            <a:ext cx="35417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ЦЕНТР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3175931487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8E9EA"/>
            </a:gs>
            <a:gs pos="50000">
              <a:srgbClr val="E8E9EA"/>
            </a:gs>
            <a:gs pos="100000">
              <a:srgbClr val="E8E9EA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515" y="0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3A5896"/>
                </a:solidFill>
                <a:latin typeface="Century Gothic" panose="020B0502020202020204" pitchFamily="34" charset="0"/>
              </a:rPr>
              <a:t>Идентификация пациента 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02707862-A1CC-4A4E-822F-9504A46F65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953409"/>
              </p:ext>
            </p:extLst>
          </p:nvPr>
        </p:nvGraphicFramePr>
        <p:xfrm>
          <a:off x="312515" y="1325563"/>
          <a:ext cx="11632557" cy="5254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163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38DCD506-1D29-406F-89FF-804D9D8ED17A}"/>
              </a:ext>
            </a:extLst>
          </p:cNvPr>
          <p:cNvSpPr/>
          <p:nvPr/>
        </p:nvSpPr>
        <p:spPr>
          <a:xfrm>
            <a:off x="0" y="0"/>
            <a:ext cx="12192000" cy="991650"/>
          </a:xfrm>
          <a:prstGeom prst="rect">
            <a:avLst/>
          </a:prstGeom>
          <a:gradFill flip="none" rotWithShape="1">
            <a:gsLst>
              <a:gs pos="0">
                <a:srgbClr val="3A5896">
                  <a:shade val="30000"/>
                  <a:satMod val="115000"/>
                </a:srgbClr>
              </a:gs>
              <a:gs pos="50000">
                <a:srgbClr val="3A5896">
                  <a:shade val="67500"/>
                  <a:satMod val="115000"/>
                </a:srgbClr>
              </a:gs>
              <a:gs pos="100000">
                <a:srgbClr val="3A589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14">
            <a:extLst>
              <a:ext uri="{FF2B5EF4-FFF2-40B4-BE49-F238E27FC236}">
                <a16:creationId xmlns="" xmlns:a16="http://schemas.microsoft.com/office/drawing/2014/main" id="{D262AA10-C0DB-45A5-9043-438D4A91C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01713" y="4148575"/>
            <a:ext cx="1676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8">
            <a:extLst>
              <a:ext uri="{FF2B5EF4-FFF2-40B4-BE49-F238E27FC236}">
                <a16:creationId xmlns="" xmlns:a16="http://schemas.microsoft.com/office/drawing/2014/main" id="{8AF6FB43-9FBA-4714-A6B7-817A02DA63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55222" y="131828"/>
            <a:ext cx="9629127" cy="77322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/>
          <a:p>
            <a:pPr eaLnBrk="1" hangingPunct="1"/>
            <a:r>
              <a:rPr lang="ru-RU" altLang="ru-RU" sz="2400" dirty="0">
                <a:solidFill>
                  <a:schemeClr val="bg1"/>
                </a:solidFill>
              </a:rPr>
              <a:t>Правильно идентифицировать пациентов</a:t>
            </a:r>
            <a:r>
              <a:rPr lang="en-US" altLang="ru-RU" sz="2400" dirty="0">
                <a:solidFill>
                  <a:schemeClr val="bg1"/>
                </a:solidFill>
              </a:rPr>
              <a:t> </a:t>
            </a:r>
            <a:r>
              <a:rPr lang="ru-RU" altLang="ru-RU" sz="2400" b="1" dirty="0">
                <a:solidFill>
                  <a:schemeClr val="bg1"/>
                </a:solidFill>
              </a:rPr>
              <a:t>ДО</a:t>
            </a:r>
            <a:r>
              <a:rPr lang="ru-RU" altLang="ru-RU" sz="2400" dirty="0">
                <a:solidFill>
                  <a:schemeClr val="bg1"/>
                </a:solidFill>
              </a:rPr>
              <a:t> </a:t>
            </a:r>
            <a:endParaRPr lang="en-US" altLang="ru-RU" sz="2400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76EA6001-6B3F-49FE-BCAE-D411440E324C}"/>
              </a:ext>
            </a:extLst>
          </p:cNvPr>
          <p:cNvSpPr/>
          <p:nvPr/>
        </p:nvSpPr>
        <p:spPr>
          <a:xfrm>
            <a:off x="688115" y="3362672"/>
            <a:ext cx="2129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Переливания крови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/ введения растворов</a:t>
            </a:r>
            <a:endParaRPr kumimoji="0" lang="en-US" alt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CC2A3D9F-D7EA-4573-816C-4718A4C70C5D}"/>
              </a:ext>
            </a:extLst>
          </p:cNvPr>
          <p:cNvSpPr/>
          <p:nvPr/>
        </p:nvSpPr>
        <p:spPr>
          <a:xfrm>
            <a:off x="4231506" y="3442309"/>
            <a:ext cx="3483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Взятия анализов, 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биоматериала</a:t>
            </a: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Прямоугольник 40">
            <a:extLst>
              <a:ext uri="{FF2B5EF4-FFF2-40B4-BE49-F238E27FC236}">
                <a16:creationId xmlns="" xmlns:a16="http://schemas.microsoft.com/office/drawing/2014/main" id="{CD91A985-1339-46EC-AA0E-1DE68675998E}"/>
              </a:ext>
            </a:extLst>
          </p:cNvPr>
          <p:cNvSpPr/>
          <p:nvPr/>
        </p:nvSpPr>
        <p:spPr>
          <a:xfrm>
            <a:off x="9128921" y="3406800"/>
            <a:ext cx="2251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Лечения и процедур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="" xmlns:a16="http://schemas.microsoft.com/office/drawing/2014/main" id="{36D7E90D-AA6D-484A-9676-FE3A78BD0C96}"/>
              </a:ext>
            </a:extLst>
          </p:cNvPr>
          <p:cNvSpPr/>
          <p:nvPr/>
        </p:nvSpPr>
        <p:spPr>
          <a:xfrm>
            <a:off x="6721797" y="6001946"/>
            <a:ext cx="3922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Применения лекарственных средств </a:t>
            </a:r>
            <a:endParaRPr kumimoji="0" lang="en-US" alt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AECCDF98-A4ED-4ECB-9293-FFDA86C1964A}"/>
              </a:ext>
            </a:extLst>
          </p:cNvPr>
          <p:cNvSpPr/>
          <p:nvPr/>
        </p:nvSpPr>
        <p:spPr>
          <a:xfrm>
            <a:off x="2119305" y="6028774"/>
            <a:ext cx="3199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Хирургических вмешательств</a:t>
            </a:r>
            <a:r>
              <a:rPr kumimoji="0" lang="ru-RU" alt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endParaRPr kumimoji="0" lang="en-US" alt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22398532-C967-4C11-9D73-51FC21A053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50" y="1988711"/>
            <a:ext cx="1317626" cy="131762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6357E8B1-3B45-48A2-9705-67EB8196E0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089" y="1945715"/>
            <a:ext cx="1317626" cy="136062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коллекция картинок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04796B0D-7B24-46DA-A634-F403E8031D6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953" y="4356236"/>
            <a:ext cx="1460297" cy="1428131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D24B22BD-0B04-4867-9AD6-3689C229F2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899" y="2018920"/>
            <a:ext cx="1317626" cy="131762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4C83397-8929-414B-9B06-72398AC1E4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623" y="4410607"/>
            <a:ext cx="1460298" cy="146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2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ru-RU" b="1" dirty="0">
                <a:latin typeface="Century Gothic" panose="020B0502020202020204" pitchFamily="34" charset="0"/>
              </a:rPr>
              <a:t>Идентификация пациентов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2456" cy="4351338"/>
          </a:xfrm>
        </p:spPr>
        <p:txBody>
          <a:bodyPr>
            <a:normAutofit/>
          </a:bodyPr>
          <a:lstStyle/>
          <a:p>
            <a:pPr marL="271463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dirty="0"/>
              <a:t>Номер палаты или место нахождения пациента не могут быть использованы в качестве идентификации пациента.</a:t>
            </a:r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200" dirty="0"/>
              <a:t>Пациент идентифицируется на основании следующих двух идентификаторов:</a:t>
            </a:r>
          </a:p>
          <a:p>
            <a:pPr marL="446088" indent="-174625">
              <a:spcBef>
                <a:spcPts val="0"/>
              </a:spcBef>
              <a:spcAft>
                <a:spcPts val="600"/>
              </a:spcAft>
            </a:pPr>
            <a:r>
              <a:rPr lang="ru-RU" sz="2200" b="1" dirty="0">
                <a:solidFill>
                  <a:schemeClr val="accent1"/>
                </a:solidFill>
              </a:rPr>
              <a:t>фамилия, имя, отчество (полностью),</a:t>
            </a:r>
            <a:endParaRPr lang="ru-RU" sz="2200" dirty="0">
              <a:solidFill>
                <a:schemeClr val="accent1"/>
              </a:solidFill>
            </a:endParaRPr>
          </a:p>
          <a:p>
            <a:pPr marL="446088" indent="-174625">
              <a:spcBef>
                <a:spcPts val="0"/>
              </a:spcBef>
              <a:spcAft>
                <a:spcPts val="600"/>
              </a:spcAft>
            </a:pPr>
            <a:r>
              <a:rPr lang="ru-RU" sz="2200" b="1" dirty="0">
                <a:solidFill>
                  <a:schemeClr val="accent1"/>
                </a:solidFill>
              </a:rPr>
              <a:t>число, месяц и год рождения.</a:t>
            </a:r>
            <a:endParaRPr lang="kk-KZ" sz="2200" dirty="0">
              <a:solidFill>
                <a:schemeClr val="accent1"/>
              </a:solidFill>
            </a:endParaRPr>
          </a:p>
          <a:p>
            <a:pPr marL="271463" indent="-271463">
              <a:spcBef>
                <a:spcPts val="0"/>
              </a:spcBef>
              <a:spcAft>
                <a:spcPts val="600"/>
              </a:spcAft>
              <a:buNone/>
            </a:pPr>
            <a:r>
              <a:rPr lang="kk-KZ" sz="2200" dirty="0"/>
              <a:t>3. Идентификация пациентов в особых обстоятельствах, например, в коматозном или бредовом/дезориентированном состоянии без документов удостоверяющих личность, определяются на основании следующих идентификаторов:</a:t>
            </a:r>
            <a:endParaRPr lang="ru-RU" sz="2200" dirty="0"/>
          </a:p>
          <a:p>
            <a:pPr marL="446088" indent="-174625">
              <a:spcBef>
                <a:spcPts val="0"/>
              </a:spcBef>
              <a:spcAft>
                <a:spcPts val="600"/>
              </a:spcAft>
            </a:pPr>
            <a:r>
              <a:rPr lang="kk-KZ" sz="2200" b="1" dirty="0"/>
              <a:t>неизвестный/ая, </a:t>
            </a:r>
            <a:endParaRPr lang="ru-RU" sz="2200" dirty="0"/>
          </a:p>
          <a:p>
            <a:pPr marL="446088" indent="-174625">
              <a:spcBef>
                <a:spcPts val="0"/>
              </a:spcBef>
              <a:spcAft>
                <a:spcPts val="600"/>
              </a:spcAft>
            </a:pPr>
            <a:r>
              <a:rPr lang="kk-KZ" sz="2200" b="1" dirty="0"/>
              <a:t>пол </a:t>
            </a:r>
            <a:r>
              <a:rPr lang="ru-RU" sz="2200" b="1" dirty="0"/>
              <a:t>(муж/жен)</a:t>
            </a:r>
            <a:r>
              <a:rPr lang="kk-KZ" sz="2200" b="1" dirty="0"/>
              <a:t>,</a:t>
            </a:r>
            <a:endParaRPr lang="ru-RU" sz="2200" dirty="0"/>
          </a:p>
          <a:p>
            <a:pPr marL="446088" indent="-174625">
              <a:spcBef>
                <a:spcPts val="0"/>
              </a:spcBef>
              <a:spcAft>
                <a:spcPts val="600"/>
              </a:spcAft>
            </a:pPr>
            <a:r>
              <a:rPr lang="kk-KZ" sz="2200" b="1" dirty="0"/>
              <a:t>номер медицинской карты стационарного больного.</a:t>
            </a:r>
            <a:endParaRPr lang="ru-RU" sz="2200" dirty="0"/>
          </a:p>
        </p:txBody>
      </p:sp>
      <p:pic>
        <p:nvPicPr>
          <p:cNvPr id="6" name="Рисунок 5" descr="Контрольный список">
            <a:extLst>
              <a:ext uri="{FF2B5EF4-FFF2-40B4-BE49-F238E27FC236}">
                <a16:creationId xmlns="" xmlns:a16="http://schemas.microsoft.com/office/drawing/2014/main" id="{5B3B32B7-538F-4773-B6F9-E9D3F81B00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14315"/>
            <a:ext cx="1000976" cy="100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08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753252F-4873-4F63-801D-CC719279A7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47C8CCB-F95D-4249-92DD-651249D353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56. Эффективная передача информации 	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AB4B7AD-546E-49A4-92BA-273CD7C21B8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06238" y="204282"/>
          <a:ext cx="8200418" cy="647998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502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17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6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0724"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56. Эффективная передача информации. Безопасность пациентов повышается через </a:t>
                      </a:r>
                      <a:r>
                        <a:rPr lang="ru-RU" sz="1600" dirty="0" err="1">
                          <a:effectLst/>
                        </a:rPr>
                        <a:t>стандартиз</a:t>
                      </a:r>
                      <a:r>
                        <a:rPr lang="kk-KZ" sz="1600" dirty="0">
                          <a:effectLst/>
                        </a:rPr>
                        <a:t>ир</a:t>
                      </a:r>
                      <a:r>
                        <a:rPr lang="ru-RU" sz="1600" dirty="0" err="1">
                          <a:effectLst/>
                        </a:rPr>
                        <a:t>ованный</a:t>
                      </a:r>
                      <a:r>
                        <a:rPr lang="ru-RU" sz="1600" dirty="0">
                          <a:effectLst/>
                        </a:rPr>
                        <a:t> процесс передачи устной и (или) телефонной информации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56266" marR="56266" marT="28133" marB="2813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71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1)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Разрабатываются и внедряются СОП приема и передачи информации устно и (или) по телефону, </a:t>
                      </a:r>
                      <a:r>
                        <a:rPr lang="kk-KZ" sz="1600" dirty="0">
                          <a:effectLst/>
                        </a:rPr>
                        <a:t>где прописано</a:t>
                      </a:r>
                      <a:r>
                        <a:rPr lang="ru-RU" sz="1600" dirty="0">
                          <a:effectLst/>
                        </a:rPr>
                        <a:t>, что получатель информации записывает и прочитывает сообщение вслух, сообщающее лицо подтверждает  правильность сообщения 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71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2)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Сообщения о критических результатах лабораторных и диагностических исследований, устные назначения лекарственных средств пациенту передаются согласно СОП приема и передачи информации устно и (или) по телефону *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7166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3)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Медицинская организация устанавливает список критических значений для всех лабораторных и диагностических исследований (оказываемых медицинской организацией или переданных в аутсорсинг)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0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4)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Разрабатываются и внедряются СОП по передаче информации между медицинскими работниками при передаче ухода за пациентом, пациентами, лицами, осуществляющими уход за пациентом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4935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5)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Процесс передачи устной и (или) телефонной информации при сообщении критических результатов лабораторных и диагностических исследований и процесс передачи пациента между организациями и службами мониторируется через индикатор (-ы), которые применяются для повышения безопасности пациента *</a:t>
                      </a:r>
                      <a:endParaRPr lang="ru-RU" sz="160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</a:t>
                      </a:r>
                      <a:endParaRPr lang="ru-RU" sz="1600" dirty="0">
                        <a:effectLst/>
                        <a:latin typeface="Calibri"/>
                      </a:endParaRPr>
                    </a:p>
                  </a:txBody>
                  <a:tcPr marL="42199" marR="4219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04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659" y="164797"/>
            <a:ext cx="11519647" cy="99874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entury Gothic" panose="020B0502020202020204" pitchFamily="34" charset="0"/>
              </a:rPr>
              <a:t>Передача </a:t>
            </a:r>
            <a:r>
              <a:rPr lang="ru-RU" sz="3200" b="1" dirty="0">
                <a:latin typeface="Century Gothic" panose="020B0502020202020204" pitchFamily="34" charset="0"/>
              </a:rPr>
              <a:t>информации устно или по телефону между персоналом</a:t>
            </a:r>
            <a:endParaRPr lang="ru-RU" sz="3200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277906" y="1244221"/>
            <a:ext cx="11618259" cy="57320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000" dirty="0"/>
              <a:t>При получении информации устно или по телефону, получатель информации должен действовать по схеме:</a:t>
            </a:r>
          </a:p>
        </p:txBody>
      </p:sp>
      <p:graphicFrame>
        <p:nvGraphicFramePr>
          <p:cNvPr id="12" name="Схема 11"/>
          <p:cNvGraphicFramePr/>
          <p:nvPr>
            <p:extLst/>
          </p:nvPr>
        </p:nvGraphicFramePr>
        <p:xfrm>
          <a:off x="958989" y="1878719"/>
          <a:ext cx="10309646" cy="168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88076" y="3703305"/>
            <a:ext cx="11473618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buFont typeface="Arial" panose="020B0604020202020204" pitchFamily="34" charset="0"/>
              <a:buChar char="•"/>
              <a:tabLst>
                <a:tab pos="450215" algn="l"/>
                <a:tab pos="630555" algn="l"/>
              </a:tabLst>
              <a:defRPr/>
            </a:pPr>
            <a: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неотложных/экстренных ситуациях, при отсутствии возможности записать сообщение (например, экстренное назначение ЛС при Коде Голубой или в операционной, или в реанимационном зале), получатель информации должен полностью повторить сообщение или назначение ЛС вслух: </a:t>
            </a:r>
          </a:p>
        </p:txBody>
      </p:sp>
      <p:graphicFrame>
        <p:nvGraphicFramePr>
          <p:cNvPr id="17" name="Схема 16"/>
          <p:cNvGraphicFramePr/>
          <p:nvPr>
            <p:extLst/>
          </p:nvPr>
        </p:nvGraphicFramePr>
        <p:xfrm>
          <a:off x="2145966" y="4932297"/>
          <a:ext cx="7757837" cy="119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25398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9B0370B7-77DB-40A9-8F31-C7CD52F09E7D}"/>
              </a:ext>
            </a:extLst>
          </p:cNvPr>
          <p:cNvSpPr/>
          <p:nvPr/>
        </p:nvSpPr>
        <p:spPr>
          <a:xfrm>
            <a:off x="6428089" y="1129938"/>
            <a:ext cx="5345125" cy="525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="" xmlns:a16="http://schemas.microsoft.com/office/drawing/2014/main" id="{DF3812B1-1B45-43D2-AD4E-64A78C04727B}"/>
              </a:ext>
            </a:extLst>
          </p:cNvPr>
          <p:cNvSpPr txBox="1">
            <a:spLocks/>
          </p:cNvSpPr>
          <p:nvPr/>
        </p:nvSpPr>
        <p:spPr>
          <a:xfrm>
            <a:off x="1950535" y="230533"/>
            <a:ext cx="8109027" cy="479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Стандартизация – инструмент улучшения</a:t>
            </a:r>
          </a:p>
        </p:txBody>
      </p:sp>
      <p:sp>
        <p:nvSpPr>
          <p:cNvPr id="63" name="Объект 2">
            <a:extLst>
              <a:ext uri="{FF2B5EF4-FFF2-40B4-BE49-F238E27FC236}">
                <a16:creationId xmlns="" xmlns:a16="http://schemas.microsoft.com/office/drawing/2014/main" id="{E78B3197-B3AB-4163-BBB3-D0C55B44EA02}"/>
              </a:ext>
            </a:extLst>
          </p:cNvPr>
          <p:cNvSpPr txBox="1">
            <a:spLocks/>
          </p:cNvSpPr>
          <p:nvPr/>
        </p:nvSpPr>
        <p:spPr>
          <a:xfrm>
            <a:off x="357997" y="1129938"/>
            <a:ext cx="5441912" cy="12197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Установление стандартизированного алгоритма по приему устной или письменной информации является главным элементом улучшения  </a:t>
            </a:r>
          </a:p>
        </p:txBody>
      </p:sp>
      <p:sp>
        <p:nvSpPr>
          <p:cNvPr id="64" name="Скругленный прямоугольник 5">
            <a:extLst>
              <a:ext uri="{FF2B5EF4-FFF2-40B4-BE49-F238E27FC236}">
                <a16:creationId xmlns="" xmlns:a16="http://schemas.microsoft.com/office/drawing/2014/main" id="{86BDAA8F-CF5A-4955-B11D-08B134A13C9D}"/>
              </a:ext>
            </a:extLst>
          </p:cNvPr>
          <p:cNvSpPr/>
          <p:nvPr/>
        </p:nvSpPr>
        <p:spPr>
          <a:xfrm>
            <a:off x="647663" y="3600582"/>
            <a:ext cx="2234423" cy="914400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Устные назначения</a:t>
            </a:r>
          </a:p>
        </p:txBody>
      </p:sp>
      <p:sp>
        <p:nvSpPr>
          <p:cNvPr id="65" name="Скругленный прямоугольник 6">
            <a:extLst>
              <a:ext uri="{FF2B5EF4-FFF2-40B4-BE49-F238E27FC236}">
                <a16:creationId xmlns="" xmlns:a16="http://schemas.microsoft.com/office/drawing/2014/main" id="{ED797BF7-8307-403C-A6C4-DFB097CE7D8C}"/>
              </a:ext>
            </a:extLst>
          </p:cNvPr>
          <p:cNvSpPr/>
          <p:nvPr/>
        </p:nvSpPr>
        <p:spPr>
          <a:xfrm>
            <a:off x="647663" y="4658823"/>
            <a:ext cx="2234423" cy="914400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Передача устной информации</a:t>
            </a:r>
          </a:p>
        </p:txBody>
      </p:sp>
      <p:sp>
        <p:nvSpPr>
          <p:cNvPr id="66" name="Правая фигурная скобка 65">
            <a:extLst>
              <a:ext uri="{FF2B5EF4-FFF2-40B4-BE49-F238E27FC236}">
                <a16:creationId xmlns="" xmlns:a16="http://schemas.microsoft.com/office/drawing/2014/main" id="{69EC5F47-644D-4954-9E5E-5027F5F79B65}"/>
              </a:ext>
            </a:extLst>
          </p:cNvPr>
          <p:cNvSpPr/>
          <p:nvPr/>
        </p:nvSpPr>
        <p:spPr>
          <a:xfrm>
            <a:off x="2953873" y="3600582"/>
            <a:ext cx="158905" cy="1972641"/>
          </a:xfrm>
          <a:prstGeom prst="rightBrace">
            <a:avLst/>
          </a:prstGeom>
          <a:solidFill>
            <a:schemeClr val="accent4"/>
          </a:solidFill>
          <a:ln w="381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Скругленный прямоугольник 9">
            <a:extLst>
              <a:ext uri="{FF2B5EF4-FFF2-40B4-BE49-F238E27FC236}">
                <a16:creationId xmlns="" xmlns:a16="http://schemas.microsoft.com/office/drawing/2014/main" id="{EDF2480C-97CA-4EC4-9081-5391EF4FE76A}"/>
              </a:ext>
            </a:extLst>
          </p:cNvPr>
          <p:cNvSpPr/>
          <p:nvPr/>
        </p:nvSpPr>
        <p:spPr>
          <a:xfrm>
            <a:off x="3224065" y="4129702"/>
            <a:ext cx="1200726" cy="914400"/>
          </a:xfrm>
          <a:prstGeom prst="roundRect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Алгоритм</a:t>
            </a:r>
          </a:p>
        </p:txBody>
      </p:sp>
      <p:sp>
        <p:nvSpPr>
          <p:cNvPr id="68" name="Стрелка вправо с вырезом 10">
            <a:extLst>
              <a:ext uri="{FF2B5EF4-FFF2-40B4-BE49-F238E27FC236}">
                <a16:creationId xmlns="" xmlns:a16="http://schemas.microsoft.com/office/drawing/2014/main" id="{31040DC8-A7B1-4951-89E3-FD4E764D40DB}"/>
              </a:ext>
            </a:extLst>
          </p:cNvPr>
          <p:cNvSpPr/>
          <p:nvPr/>
        </p:nvSpPr>
        <p:spPr>
          <a:xfrm>
            <a:off x="4637018" y="4322342"/>
            <a:ext cx="1560379" cy="529120"/>
          </a:xfrm>
          <a:prstGeom prst="notchedRightArrow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Прямоугольник 68">
            <a:extLst>
              <a:ext uri="{FF2B5EF4-FFF2-40B4-BE49-F238E27FC236}">
                <a16:creationId xmlns="" xmlns:a16="http://schemas.microsoft.com/office/drawing/2014/main" id="{5082309D-4C5E-4A49-84D1-F178CB1A0F92}"/>
              </a:ext>
            </a:extLst>
          </p:cNvPr>
          <p:cNvSpPr/>
          <p:nvPr/>
        </p:nvSpPr>
        <p:spPr>
          <a:xfrm>
            <a:off x="8336594" y="1777967"/>
            <a:ext cx="3436620" cy="412152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ФИО передавшего информацию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ФИО и подпись принявшего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Время и дата сообщения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предаваемой информации</a:t>
            </a:r>
          </a:p>
          <a:p>
            <a:pPr marL="268288" marR="0" lvl="0" indent="-2682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Если назначение ЛС:</a:t>
            </a:r>
          </a:p>
          <a:p>
            <a:pPr marL="534988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7188" algn="l"/>
                <a:tab pos="446088" algn="l"/>
              </a:tabLst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Название ЛС</a:t>
            </a:r>
          </a:p>
          <a:p>
            <a:pPr marL="534988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7188" algn="l"/>
                <a:tab pos="446088" algn="l"/>
              </a:tabLst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Дозировка </a:t>
            </a:r>
          </a:p>
          <a:p>
            <a:pPr marL="534988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7188" algn="l"/>
                <a:tab pos="446088" algn="l"/>
              </a:tabLst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Путь введения</a:t>
            </a:r>
          </a:p>
          <a:p>
            <a:pPr marL="534988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7188" algn="l"/>
                <a:tab pos="446088" algn="l"/>
              </a:tabLst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Скорость введения</a:t>
            </a:r>
          </a:p>
          <a:p>
            <a:pPr marL="534988" marR="0" lvl="0" indent="-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357188" algn="l"/>
                <a:tab pos="446088" algn="l"/>
              </a:tabLst>
              <a:defRPr/>
            </a:pPr>
            <a:r>
              <a:rPr kumimoji="0" lang="ru-RU" sz="1800" b="0" i="1" u="none" strike="noStrike" kern="0" cap="none" spc="0" normalizeH="0" baseline="0" noProof="0" dirty="0">
                <a:ln>
                  <a:noFill/>
                </a:ln>
                <a:solidFill>
                  <a:srgbClr val="0989B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Подпись врача (в течение 12 часов) 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989B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Скругленный прямоугольник 11">
            <a:extLst>
              <a:ext uri="{FF2B5EF4-FFF2-40B4-BE49-F238E27FC236}">
                <a16:creationId xmlns="" xmlns:a16="http://schemas.microsoft.com/office/drawing/2014/main" id="{AA19AD0F-B795-4AE1-9DBF-FAAC3B747416}"/>
              </a:ext>
            </a:extLst>
          </p:cNvPr>
          <p:cNvSpPr/>
          <p:nvPr/>
        </p:nvSpPr>
        <p:spPr>
          <a:xfrm>
            <a:off x="6681438" y="1570848"/>
            <a:ext cx="1507664" cy="793681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Услышал</a:t>
            </a:r>
          </a:p>
        </p:txBody>
      </p:sp>
      <p:sp>
        <p:nvSpPr>
          <p:cNvPr id="71" name="Скругленный прямоугольник 12">
            <a:extLst>
              <a:ext uri="{FF2B5EF4-FFF2-40B4-BE49-F238E27FC236}">
                <a16:creationId xmlns="" xmlns:a16="http://schemas.microsoft.com/office/drawing/2014/main" id="{DBE4D1DF-64DA-430C-89D9-F91E629338B6}"/>
              </a:ext>
            </a:extLst>
          </p:cNvPr>
          <p:cNvSpPr/>
          <p:nvPr/>
        </p:nvSpPr>
        <p:spPr>
          <a:xfrm>
            <a:off x="6681438" y="2430836"/>
            <a:ext cx="1507664" cy="79368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Записал</a:t>
            </a:r>
          </a:p>
        </p:txBody>
      </p:sp>
      <p:sp>
        <p:nvSpPr>
          <p:cNvPr id="72" name="Скругленный прямоугольник 13">
            <a:extLst>
              <a:ext uri="{FF2B5EF4-FFF2-40B4-BE49-F238E27FC236}">
                <a16:creationId xmlns="" xmlns:a16="http://schemas.microsoft.com/office/drawing/2014/main" id="{3C11EC81-923D-46A6-BF5D-EEBE831BCB6E}"/>
              </a:ext>
            </a:extLst>
          </p:cNvPr>
          <p:cNvSpPr/>
          <p:nvPr/>
        </p:nvSpPr>
        <p:spPr>
          <a:xfrm>
            <a:off x="6689164" y="3311132"/>
            <a:ext cx="1507664" cy="793681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Прочитал вслух</a:t>
            </a:r>
          </a:p>
        </p:txBody>
      </p:sp>
      <p:sp>
        <p:nvSpPr>
          <p:cNvPr id="73" name="Скругленный прямоугольник 14">
            <a:extLst>
              <a:ext uri="{FF2B5EF4-FFF2-40B4-BE49-F238E27FC236}">
                <a16:creationId xmlns="" xmlns:a16="http://schemas.microsoft.com/office/drawing/2014/main" id="{180E2246-B102-41C2-843A-2A72352805FE}"/>
              </a:ext>
            </a:extLst>
          </p:cNvPr>
          <p:cNvSpPr/>
          <p:nvPr/>
        </p:nvSpPr>
        <p:spPr>
          <a:xfrm>
            <a:off x="6701984" y="4182457"/>
            <a:ext cx="1507664" cy="793681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Услышал подтверждение</a:t>
            </a:r>
          </a:p>
        </p:txBody>
      </p:sp>
      <p:sp>
        <p:nvSpPr>
          <p:cNvPr id="75" name="Скругленный прямоугольник 22">
            <a:extLst>
              <a:ext uri="{FF2B5EF4-FFF2-40B4-BE49-F238E27FC236}">
                <a16:creationId xmlns="" xmlns:a16="http://schemas.microsoft.com/office/drawing/2014/main" id="{2AC853D5-7F66-4D09-A373-72461223173E}"/>
              </a:ext>
            </a:extLst>
          </p:cNvPr>
          <p:cNvSpPr/>
          <p:nvPr/>
        </p:nvSpPr>
        <p:spPr>
          <a:xfrm>
            <a:off x="6701984" y="5044102"/>
            <a:ext cx="1507664" cy="793681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Подшить в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мед.карту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33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89ACC69-ADF2-492B-84C5-EA2CC16071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2AE495E-2AAF-4BC1-87A5-331009D828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3654" y="629729"/>
            <a:ext cx="10410524" cy="119353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57.Безопасность лекарственных средств высокого риска  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5" y="1905801"/>
            <a:ext cx="11756809" cy="480850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1) Разрабатывается СОП, описывающий обращение с лекарственными средствами высокого риска *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Процедура включает: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FFFF"/>
                </a:solidFill>
              </a:rPr>
              <a:t>маркировку лекарственных средств высокого риска;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FFFF"/>
                </a:solidFill>
              </a:rPr>
              <a:t>хранение лекарственных средств высокого риска;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FFFF"/>
                </a:solidFill>
              </a:rPr>
              <a:t>назначение и применение – если есть особенности;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FFFF"/>
                </a:solidFill>
              </a:rPr>
              <a:t>список лекарственных средств высокого риска;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FFFF"/>
                </a:solidFill>
              </a:rPr>
              <a:t>обучение персонала 	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2) Разрабатывается СОП, описывающий обращение с концентрированными электролитами *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1800" dirty="0">
                <a:solidFill>
                  <a:srgbClr val="FFFFFF"/>
                </a:solidFill>
              </a:rPr>
              <a:t>Процедура включает: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FFFF"/>
                </a:solidFill>
              </a:rPr>
              <a:t>маркировку концентрированных электролитов;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FFFF"/>
                </a:solidFill>
              </a:rPr>
              <a:t>хранение концентрированных электролитов – запрет на хранение в местах редкого использования, хранение только в местах клинической необходимости;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FFFF"/>
                </a:solidFill>
              </a:rPr>
              <a:t>назначение и применение – если есть особенности;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FFFF"/>
                </a:solidFill>
              </a:rPr>
              <a:t>список концентрированных электролитов;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ru-RU" sz="1800" dirty="0">
                <a:solidFill>
                  <a:srgbClr val="FFFFFF"/>
                </a:solidFill>
              </a:rPr>
              <a:t>обучение персонала 	</a:t>
            </a:r>
          </a:p>
        </p:txBody>
      </p:sp>
    </p:spTree>
    <p:extLst>
      <p:ext uri="{BB962C8B-B14F-4D97-AF65-F5344CB8AC3E}">
        <p14:creationId xmlns:p14="http://schemas.microsoft.com/office/powerpoint/2010/main" val="112543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89ACC69-ADF2-492B-84C5-EA2CC16071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F2AE495E-2AAF-4BC1-87A5-331009D828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2FC5AA66-B973-4561-8CAC-A7E552E4F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40" y="1024528"/>
            <a:ext cx="3850537" cy="5904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Продолжение 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30E4142D-C422-4D5F-804B-25580B128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2" y="1740724"/>
            <a:ext cx="11486762" cy="4903268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dirty="0">
                <a:solidFill>
                  <a:schemeClr val="bg1"/>
                </a:solidFill>
              </a:rPr>
              <a:t>3)Разрабатывается СОП, описывающий обращение с лекарственными средствами со схожим названием и схожей упаковкой.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dirty="0">
                <a:solidFill>
                  <a:schemeClr val="bg1"/>
                </a:solidFill>
              </a:rPr>
              <a:t>Процедура включает: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800" dirty="0">
                <a:solidFill>
                  <a:schemeClr val="bg1"/>
                </a:solidFill>
              </a:rPr>
              <a:t>маркировку лекарственных средств со схожим названием и схожей упаковкой;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800" dirty="0">
                <a:solidFill>
                  <a:schemeClr val="bg1"/>
                </a:solidFill>
              </a:rPr>
              <a:t>запрет на хранение лекарственных средств на одной полке или рядом, если у них созвучны названия или схожий внешний вид;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800" dirty="0">
                <a:solidFill>
                  <a:schemeClr val="bg1"/>
                </a:solidFill>
              </a:rPr>
              <a:t>назначение и применение – если есть особенности;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800" dirty="0">
                <a:solidFill>
                  <a:schemeClr val="bg1"/>
                </a:solidFill>
              </a:rPr>
              <a:t>список лекарственных средств со схожим названием и схожей упаковкой;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800" dirty="0">
                <a:solidFill>
                  <a:schemeClr val="bg1"/>
                </a:solidFill>
              </a:rPr>
              <a:t>обучение персонала * </a:t>
            </a:r>
            <a:r>
              <a:rPr lang="en-US" sz="5800" dirty="0">
                <a:solidFill>
                  <a:schemeClr val="bg1"/>
                </a:solidFill>
              </a:rPr>
              <a:t>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dirty="0">
                <a:solidFill>
                  <a:schemeClr val="bg1"/>
                </a:solidFill>
              </a:rPr>
              <a:t>4) СОП, описывающие обращение с лекарственными средствами высокого риска, с концентрированными электролитами, с лекарственными средствами со схожим названием и схожей упаковкой выполняются во всей организации 		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800" dirty="0">
                <a:solidFill>
                  <a:schemeClr val="bg1"/>
                </a:solidFill>
              </a:rPr>
              <a:t>5)Обращение с концентрированными электролитами, лекарственными средствами высокого риска и лекарственными средствами со схожим названием, и схожей упаковкой мониторируются через индикаторы, которые применяются для повышения безопасности пациента **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39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E57317EE-FEE0-4B4C-A849-C058BE5D05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1027853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Использование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лекарств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высокого</a:t>
            </a: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риска</a:t>
            </a:r>
            <a:endParaRPr lang="en-US" sz="4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28263" y="1825625"/>
            <a:ext cx="11597833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Медикаменты</a:t>
            </a:r>
            <a:r>
              <a:rPr lang="en-US" b="1" dirty="0"/>
              <a:t> </a:t>
            </a:r>
            <a:r>
              <a:rPr lang="en-US" b="1" dirty="0" err="1"/>
              <a:t>высокого</a:t>
            </a:r>
            <a:r>
              <a:rPr lang="en-US" b="1" dirty="0"/>
              <a:t> </a:t>
            </a:r>
            <a:r>
              <a:rPr lang="en-US" b="1" dirty="0" err="1"/>
              <a:t>риска</a:t>
            </a:r>
            <a:r>
              <a:rPr lang="en-US" dirty="0"/>
              <a:t> – </a:t>
            </a:r>
            <a:r>
              <a:rPr lang="en-US" dirty="0" err="1"/>
              <a:t>медикаменты</a:t>
            </a:r>
            <a:r>
              <a:rPr lang="en-US" dirty="0"/>
              <a:t>,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работе</a:t>
            </a:r>
            <a:r>
              <a:rPr lang="en-US" dirty="0"/>
              <a:t> с </a:t>
            </a:r>
            <a:r>
              <a:rPr lang="en-US" dirty="0" err="1"/>
              <a:t>которыми</a:t>
            </a:r>
            <a:r>
              <a:rPr lang="en-US" dirty="0"/>
              <a:t> </a:t>
            </a:r>
            <a:r>
              <a:rPr lang="en-US" dirty="0" err="1"/>
              <a:t>имеется</a:t>
            </a:r>
            <a:r>
              <a:rPr lang="en-US" dirty="0"/>
              <a:t> </a:t>
            </a:r>
            <a:r>
              <a:rPr lang="en-US" dirty="0" err="1"/>
              <a:t>повышенный</a:t>
            </a:r>
            <a:r>
              <a:rPr lang="en-US" dirty="0"/>
              <a:t> </a:t>
            </a:r>
            <a:r>
              <a:rPr lang="en-US" dirty="0" err="1"/>
              <a:t>риск</a:t>
            </a:r>
            <a:r>
              <a:rPr lang="en-US" dirty="0"/>
              <a:t> </a:t>
            </a:r>
            <a:r>
              <a:rPr lang="en-US" dirty="0" err="1"/>
              <a:t>причинения</a:t>
            </a:r>
            <a:r>
              <a:rPr lang="en-US" dirty="0"/>
              <a:t> </a:t>
            </a:r>
            <a:r>
              <a:rPr lang="en-US" dirty="0" err="1"/>
              <a:t>вреда</a:t>
            </a:r>
            <a:r>
              <a:rPr lang="en-US" dirty="0"/>
              <a:t> </a:t>
            </a:r>
            <a:r>
              <a:rPr lang="en-US" dirty="0" err="1"/>
              <a:t>пациенту</a:t>
            </a:r>
            <a:r>
              <a:rPr lang="en-US" dirty="0"/>
              <a:t>, </a:t>
            </a:r>
            <a:r>
              <a:rPr lang="en-US" dirty="0" err="1"/>
              <a:t>требующие</a:t>
            </a:r>
            <a:r>
              <a:rPr lang="en-US" dirty="0"/>
              <a:t> </a:t>
            </a:r>
            <a:r>
              <a:rPr lang="en-US" dirty="0" err="1"/>
              <a:t>осторожности</a:t>
            </a:r>
            <a:r>
              <a:rPr lang="en-US" dirty="0"/>
              <a:t> и </a:t>
            </a:r>
            <a:r>
              <a:rPr lang="en-US" dirty="0" err="1"/>
              <a:t>внимательности</a:t>
            </a:r>
            <a:r>
              <a:rPr lang="en-US" dirty="0"/>
              <a:t> </a:t>
            </a:r>
            <a:r>
              <a:rPr lang="en-US" dirty="0" err="1"/>
              <a:t>при</a:t>
            </a:r>
            <a:r>
              <a:rPr lang="en-US" dirty="0"/>
              <a:t> </a:t>
            </a:r>
            <a:r>
              <a:rPr lang="en-US" dirty="0" err="1"/>
              <a:t>обращении</a:t>
            </a:r>
            <a:r>
              <a:rPr lang="en-US" dirty="0"/>
              <a:t>. В </a:t>
            </a:r>
            <a:r>
              <a:rPr lang="en-US" dirty="0" err="1"/>
              <a:t>понятие</a:t>
            </a:r>
            <a:r>
              <a:rPr lang="en-US" dirty="0"/>
              <a:t> </a:t>
            </a:r>
            <a:r>
              <a:rPr lang="en-US" dirty="0" err="1"/>
              <a:t>медикаментов</a:t>
            </a:r>
            <a:r>
              <a:rPr lang="en-US" dirty="0"/>
              <a:t> </a:t>
            </a:r>
            <a:r>
              <a:rPr lang="en-US" dirty="0" err="1"/>
              <a:t>высокого</a:t>
            </a:r>
            <a:r>
              <a:rPr lang="en-US" dirty="0"/>
              <a:t> </a:t>
            </a:r>
            <a:r>
              <a:rPr lang="en-US" dirty="0" err="1"/>
              <a:t>риска</a:t>
            </a:r>
            <a:r>
              <a:rPr lang="en-US" dirty="0"/>
              <a:t> </a:t>
            </a:r>
            <a:r>
              <a:rPr lang="en-US" dirty="0" err="1"/>
              <a:t>также</a:t>
            </a:r>
            <a:r>
              <a:rPr lang="en-US" dirty="0"/>
              <a:t> </a:t>
            </a:r>
            <a:r>
              <a:rPr lang="en-US" dirty="0" err="1"/>
              <a:t>входят</a:t>
            </a:r>
            <a:r>
              <a:rPr lang="en-US" dirty="0"/>
              <a:t> </a:t>
            </a:r>
            <a:r>
              <a:rPr lang="en-US" dirty="0" err="1"/>
              <a:t>медикаменты</a:t>
            </a:r>
            <a:r>
              <a:rPr lang="en-US" dirty="0"/>
              <a:t> </a:t>
            </a:r>
            <a:r>
              <a:rPr lang="en-US" dirty="0" err="1"/>
              <a:t>схожие</a:t>
            </a:r>
            <a:r>
              <a:rPr lang="en-US" dirty="0"/>
              <a:t> по </a:t>
            </a:r>
            <a:r>
              <a:rPr lang="en-US" dirty="0" err="1"/>
              <a:t>внешнему</a:t>
            </a:r>
            <a:r>
              <a:rPr lang="en-US" dirty="0"/>
              <a:t> </a:t>
            </a:r>
            <a:r>
              <a:rPr lang="en-US" dirty="0" err="1"/>
              <a:t>виду</a:t>
            </a:r>
            <a:r>
              <a:rPr lang="en-US" dirty="0"/>
              <a:t> и </a:t>
            </a:r>
            <a:r>
              <a:rPr lang="en-US" dirty="0" err="1"/>
              <a:t>схожие</a:t>
            </a:r>
            <a:r>
              <a:rPr lang="en-US" dirty="0"/>
              <a:t> по </a:t>
            </a:r>
            <a:r>
              <a:rPr lang="en-US" dirty="0" err="1"/>
              <a:t>названию</a:t>
            </a:r>
            <a:r>
              <a:rPr lang="en-US" dirty="0"/>
              <a:t> (</a:t>
            </a:r>
            <a:r>
              <a:rPr lang="en-US" dirty="0" err="1"/>
              <a:t>звучанию</a:t>
            </a:r>
            <a:r>
              <a:rPr lang="en-US" dirty="0"/>
              <a:t>).</a:t>
            </a:r>
          </a:p>
          <a:p>
            <a:r>
              <a:rPr lang="en-US" b="1" dirty="0" err="1"/>
              <a:t>Например</a:t>
            </a:r>
            <a:r>
              <a:rPr lang="en-US" b="1" dirty="0"/>
              <a:t>: </a:t>
            </a:r>
            <a:r>
              <a:rPr lang="en-US" b="1" dirty="0" err="1"/>
              <a:t>Наркотические</a:t>
            </a:r>
            <a:r>
              <a:rPr lang="en-US" b="1" dirty="0"/>
              <a:t> </a:t>
            </a:r>
            <a:r>
              <a:rPr lang="en-US" b="1" dirty="0" err="1"/>
              <a:t>средства</a:t>
            </a:r>
            <a:r>
              <a:rPr lang="en-US" b="1" dirty="0"/>
              <a:t>, </a:t>
            </a:r>
            <a:r>
              <a:rPr lang="en-US" b="1" dirty="0" err="1"/>
              <a:t>Психотропные</a:t>
            </a:r>
            <a:r>
              <a:rPr lang="en-US" b="1" dirty="0"/>
              <a:t> </a:t>
            </a:r>
            <a:r>
              <a:rPr lang="en-US" b="1" dirty="0" err="1"/>
              <a:t>вещества</a:t>
            </a:r>
            <a:r>
              <a:rPr lang="en-US" b="1" dirty="0"/>
              <a:t>, </a:t>
            </a:r>
            <a:r>
              <a:rPr lang="en-US" b="1" dirty="0" err="1"/>
              <a:t>Сердечные</a:t>
            </a:r>
            <a:r>
              <a:rPr lang="en-US" b="1" dirty="0"/>
              <a:t> </a:t>
            </a:r>
            <a:r>
              <a:rPr lang="en-US" b="1" dirty="0" err="1"/>
              <a:t>гликозиды</a:t>
            </a:r>
            <a:r>
              <a:rPr lang="en-US" b="1" dirty="0"/>
              <a:t>, </a:t>
            </a:r>
            <a:r>
              <a:rPr lang="en-US" b="1" dirty="0" err="1"/>
              <a:t>Гепарин</a:t>
            </a:r>
            <a:r>
              <a:rPr lang="en-US" b="1" dirty="0"/>
              <a:t>, </a:t>
            </a:r>
            <a:r>
              <a:rPr lang="en-US" b="1" dirty="0" err="1"/>
              <a:t>Концентрированные</a:t>
            </a:r>
            <a:r>
              <a:rPr lang="en-US" b="1" dirty="0"/>
              <a:t> </a:t>
            </a:r>
            <a:r>
              <a:rPr lang="en-US" b="1" dirty="0" err="1"/>
              <a:t>электролиты</a:t>
            </a:r>
            <a:r>
              <a:rPr lang="en-US" b="1" dirty="0"/>
              <a:t>, </a:t>
            </a:r>
            <a:r>
              <a:rPr lang="en-US" b="1" dirty="0" err="1"/>
              <a:t>Адреномиметики</a:t>
            </a:r>
            <a:r>
              <a:rPr lang="en-US" b="1" dirty="0"/>
              <a:t>, </a:t>
            </a:r>
            <a:r>
              <a:rPr lang="en-US" b="1" dirty="0" err="1"/>
              <a:t>Средства</a:t>
            </a:r>
            <a:r>
              <a:rPr lang="en-US" b="1" dirty="0"/>
              <a:t> для </a:t>
            </a:r>
            <a:r>
              <a:rPr lang="en-US" b="1" dirty="0" err="1"/>
              <a:t>наркоза</a:t>
            </a:r>
            <a:r>
              <a:rPr lang="en-US" b="1" dirty="0"/>
              <a:t>, </a:t>
            </a:r>
            <a:r>
              <a:rPr lang="en-US" b="1" dirty="0" err="1"/>
              <a:t>Парентеральное</a:t>
            </a:r>
            <a:r>
              <a:rPr lang="en-US" b="1" dirty="0"/>
              <a:t> </a:t>
            </a:r>
            <a:r>
              <a:rPr lang="en-US" b="1" dirty="0" err="1"/>
              <a:t>питание</a:t>
            </a:r>
            <a:r>
              <a:rPr lang="en-US" b="1" dirty="0"/>
              <a:t>, </a:t>
            </a:r>
            <a:r>
              <a:rPr lang="en-US" b="1" dirty="0" err="1"/>
              <a:t>Контрастные</a:t>
            </a:r>
            <a:r>
              <a:rPr lang="en-US" b="1" dirty="0"/>
              <a:t> </a:t>
            </a:r>
            <a:r>
              <a:rPr lang="en-US" b="1" dirty="0" err="1"/>
              <a:t>вещества</a:t>
            </a:r>
            <a:r>
              <a:rPr lang="en-US" b="1" dirty="0"/>
              <a:t> и </a:t>
            </a:r>
            <a:r>
              <a:rPr lang="en-US" b="1" dirty="0" err="1"/>
              <a:t>др</a:t>
            </a:r>
            <a:r>
              <a:rPr lang="en-US" b="1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35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8E89D5E-1885-4160-AC77-CC471DD1D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Использование лекарств высокого риска</a:t>
            </a:r>
            <a:endParaRPr lang="ru-RU" sz="3100" dirty="0">
              <a:solidFill>
                <a:srgbClr val="FFFFFF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C09A31EB-0370-4729-90C5-AE0656369A1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4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Прямоугольник 1">
            <a:extLst>
              <a:ext uri="{FF2B5EF4-FFF2-40B4-BE49-F238E27FC236}">
                <a16:creationId xmlns="" xmlns:a16="http://schemas.microsoft.com/office/drawing/2014/main" id="{A439FF24-7847-4D11-9DAE-FB698F0056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1372" y="425469"/>
            <a:ext cx="372223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+mj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solidFill>
                <a:schemeClr val="accent2"/>
              </a:solidFill>
              <a:latin typeface="+mj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accent2"/>
                </a:solidFill>
                <a:latin typeface="+mj-lt"/>
              </a:rPr>
              <a:t>КОМПОНЕНТ В:  ПОВЫШЕНИЕ КАЧЕСТВА МЕДИЦИНСКИХ УСЛУГ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+mj-lt"/>
              </a:rPr>
              <a:t>Подкомпонент В1. Партнерское взаимодействие по совершенствованию аккредитации организаций здравоохранения.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+mj-lt"/>
              </a:rPr>
              <a:t>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accent2"/>
                </a:solidFill>
                <a:latin typeface="+mj-lt"/>
              </a:rPr>
              <a:t>МИССИЯ: </a:t>
            </a:r>
            <a:r>
              <a:rPr lang="ru-RU" altLang="ru-RU" sz="1600" dirty="0">
                <a:latin typeface="+mj-lt"/>
              </a:rPr>
              <a:t>Повышение качества услуг здравоохранения, модернизация системы аккредитации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1600" dirty="0">
              <a:latin typeface="+mj-lt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chemeClr val="accent2"/>
                </a:solidFill>
                <a:latin typeface="+mj-lt"/>
              </a:rPr>
              <a:t>ОСНОВНЫЕ ЦЕЛИ: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+mj-lt"/>
              </a:rPr>
              <a:t> А. </a:t>
            </a:r>
            <a:r>
              <a:rPr lang="ru-RU" altLang="ru-RU" sz="1600" dirty="0">
                <a:latin typeface="+mj-lt"/>
              </a:rPr>
              <a:t>Создание системы аккредитации для медицинских организаций в соответствии международными стандартами,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latin typeface="+mj-lt"/>
              </a:rPr>
              <a:t> обеспечивающих повышение качества медицинских услуг.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+mj-lt"/>
              </a:rPr>
              <a:t>В. </a:t>
            </a:r>
            <a:r>
              <a:rPr lang="ru-RU" altLang="ru-RU" sz="1600" dirty="0">
                <a:latin typeface="+mj-lt"/>
              </a:rPr>
              <a:t>Создание национального кадрового потенциала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latin typeface="+mj-lt"/>
              </a:rPr>
              <a:t>С. </a:t>
            </a:r>
            <a:r>
              <a:rPr lang="ru-RU" altLang="ru-RU" sz="1600" dirty="0">
                <a:latin typeface="+mj-lt"/>
              </a:rPr>
              <a:t>Обеспечение институциональной устойчивости системы аккредитации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6C77636-DEFB-4B24-93E4-4D778E680A4F}"/>
              </a:ext>
            </a:extLst>
          </p:cNvPr>
          <p:cNvSpPr/>
          <p:nvPr/>
        </p:nvSpPr>
        <p:spPr>
          <a:xfrm>
            <a:off x="0" y="-17444"/>
            <a:ext cx="12192000" cy="442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ПРОЕКТ ВСЕМИРНОГО БАНКА 2009-2015 ГГ.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="" xmlns:a16="http://schemas.microsoft.com/office/drawing/2014/main" id="{59954E76-F4B4-4B55-BD32-941A23E96D28}"/>
              </a:ext>
            </a:extLst>
          </p:cNvPr>
          <p:cNvGrpSpPr/>
          <p:nvPr/>
        </p:nvGrpSpPr>
        <p:grpSpPr>
          <a:xfrm>
            <a:off x="1510080" y="545459"/>
            <a:ext cx="2498472" cy="2313302"/>
            <a:chOff x="4480875" y="17598"/>
            <a:chExt cx="1975999" cy="21061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4" name="Шестиугольник 33">
              <a:extLst>
                <a:ext uri="{FF2B5EF4-FFF2-40B4-BE49-F238E27FC236}">
                  <a16:creationId xmlns="" xmlns:a16="http://schemas.microsoft.com/office/drawing/2014/main" id="{4A367314-4476-4257-8C0B-1D1AF3B932AD}"/>
                </a:ext>
              </a:extLst>
            </p:cNvPr>
            <p:cNvSpPr/>
            <p:nvPr/>
          </p:nvSpPr>
          <p:spPr>
            <a:xfrm rot="5400000">
              <a:off x="4416553" y="83464"/>
              <a:ext cx="2106188" cy="197445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Шестиугольник 4">
              <a:extLst>
                <a:ext uri="{FF2B5EF4-FFF2-40B4-BE49-F238E27FC236}">
                  <a16:creationId xmlns="" xmlns:a16="http://schemas.microsoft.com/office/drawing/2014/main" id="{CAF8F8B5-73CF-4DAA-8445-492725DDA5CD}"/>
                </a:ext>
              </a:extLst>
            </p:cNvPr>
            <p:cNvSpPr txBox="1"/>
            <p:nvPr/>
          </p:nvSpPr>
          <p:spPr>
            <a:xfrm>
              <a:off x="4480875" y="357652"/>
              <a:ext cx="1974455" cy="142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Повышение качества медицинских услуг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D98D6ED0-F0C7-4284-980E-A2F9C1CD5115}"/>
              </a:ext>
            </a:extLst>
          </p:cNvPr>
          <p:cNvGrpSpPr/>
          <p:nvPr/>
        </p:nvGrpSpPr>
        <p:grpSpPr>
          <a:xfrm>
            <a:off x="136654" y="2517975"/>
            <a:ext cx="2516362" cy="2313302"/>
            <a:chOff x="3545515" y="531046"/>
            <a:chExt cx="1990148" cy="21061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2" name="Шестиугольник 31">
              <a:extLst>
                <a:ext uri="{FF2B5EF4-FFF2-40B4-BE49-F238E27FC236}">
                  <a16:creationId xmlns="" xmlns:a16="http://schemas.microsoft.com/office/drawing/2014/main" id="{8DB702F0-64F4-4E1C-9223-3324DC464334}"/>
                </a:ext>
              </a:extLst>
            </p:cNvPr>
            <p:cNvSpPr/>
            <p:nvPr/>
          </p:nvSpPr>
          <p:spPr>
            <a:xfrm rot="5400000">
              <a:off x="3479649" y="596912"/>
              <a:ext cx="2106188" cy="197445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607181"/>
                <a:satOff val="-2411"/>
                <a:lumOff val="-392"/>
                <a:alphaOff val="0"/>
              </a:schemeClr>
            </a:fillRef>
            <a:effectRef idx="0">
              <a:schemeClr val="accent3">
                <a:hueOff val="1607181"/>
                <a:satOff val="-2411"/>
                <a:lumOff val="-39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Шестиугольник 7">
              <a:extLst>
                <a:ext uri="{FF2B5EF4-FFF2-40B4-BE49-F238E27FC236}">
                  <a16:creationId xmlns="" xmlns:a16="http://schemas.microsoft.com/office/drawing/2014/main" id="{D5087412-C023-4125-BDE6-099390953AA0}"/>
                </a:ext>
              </a:extLst>
            </p:cNvPr>
            <p:cNvSpPr txBox="1"/>
            <p:nvPr/>
          </p:nvSpPr>
          <p:spPr>
            <a:xfrm>
              <a:off x="3561208" y="871100"/>
              <a:ext cx="1974455" cy="142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Безопасность пищевой продукции и подготовка к вступлению в ВТО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4DAE2535-83C1-4F46-B43E-DA16C66FB750}"/>
              </a:ext>
            </a:extLst>
          </p:cNvPr>
          <p:cNvGrpSpPr/>
          <p:nvPr/>
        </p:nvGrpSpPr>
        <p:grpSpPr>
          <a:xfrm>
            <a:off x="4223790" y="539214"/>
            <a:ext cx="2540829" cy="2313302"/>
            <a:chOff x="4432363" y="1491856"/>
            <a:chExt cx="2009498" cy="21061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30" name="Шестиугольник 29">
              <a:extLst>
                <a:ext uri="{FF2B5EF4-FFF2-40B4-BE49-F238E27FC236}">
                  <a16:creationId xmlns="" xmlns:a16="http://schemas.microsoft.com/office/drawing/2014/main" id="{46801E0C-3207-4DC1-B666-A4A5C04653E2}"/>
                </a:ext>
              </a:extLst>
            </p:cNvPr>
            <p:cNvSpPr/>
            <p:nvPr/>
          </p:nvSpPr>
          <p:spPr>
            <a:xfrm rot="5400000">
              <a:off x="4401540" y="1557722"/>
              <a:ext cx="2106188" cy="197445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214361"/>
                <a:satOff val="-4823"/>
                <a:lumOff val="-784"/>
                <a:alphaOff val="0"/>
              </a:schemeClr>
            </a:fillRef>
            <a:effectRef idx="0">
              <a:schemeClr val="accent3">
                <a:hueOff val="3214361"/>
                <a:satOff val="-4823"/>
                <a:lumOff val="-7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Шестиугольник 9">
              <a:extLst>
                <a:ext uri="{FF2B5EF4-FFF2-40B4-BE49-F238E27FC236}">
                  <a16:creationId xmlns="" xmlns:a16="http://schemas.microsoft.com/office/drawing/2014/main" id="{CC4F696F-D84D-4501-9F17-B2863B86C242}"/>
                </a:ext>
              </a:extLst>
            </p:cNvPr>
            <p:cNvSpPr txBox="1"/>
            <p:nvPr/>
          </p:nvSpPr>
          <p:spPr>
            <a:xfrm>
              <a:off x="4432363" y="1831910"/>
              <a:ext cx="1974455" cy="142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Модернизация финансирования и управления здравоохранением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31816F25-B1B4-458A-81DD-5F6F89B744FD}"/>
              </a:ext>
            </a:extLst>
          </p:cNvPr>
          <p:cNvGrpSpPr/>
          <p:nvPr/>
        </p:nvGrpSpPr>
        <p:grpSpPr>
          <a:xfrm>
            <a:off x="5637880" y="2517974"/>
            <a:ext cx="2496521" cy="2313302"/>
            <a:chOff x="5373107" y="2021102"/>
            <a:chExt cx="1974456" cy="21061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8" name="Шестиугольник 27">
              <a:extLst>
                <a:ext uri="{FF2B5EF4-FFF2-40B4-BE49-F238E27FC236}">
                  <a16:creationId xmlns="" xmlns:a16="http://schemas.microsoft.com/office/drawing/2014/main" id="{BCA03360-6ED7-4F9E-9946-43A188C73206}"/>
                </a:ext>
              </a:extLst>
            </p:cNvPr>
            <p:cNvSpPr/>
            <p:nvPr/>
          </p:nvSpPr>
          <p:spPr>
            <a:xfrm rot="5400000">
              <a:off x="5307241" y="2086968"/>
              <a:ext cx="2106188" cy="197445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821541"/>
                <a:satOff val="-7234"/>
                <a:lumOff val="-1176"/>
                <a:alphaOff val="0"/>
              </a:schemeClr>
            </a:fillRef>
            <a:effectRef idx="0">
              <a:schemeClr val="accent3">
                <a:hueOff val="4821541"/>
                <a:satOff val="-7234"/>
                <a:lumOff val="-117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9" name="Шестиугольник 12">
              <a:extLst>
                <a:ext uri="{FF2B5EF4-FFF2-40B4-BE49-F238E27FC236}">
                  <a16:creationId xmlns="" xmlns:a16="http://schemas.microsoft.com/office/drawing/2014/main" id="{8A8500DA-6277-4C55-BB3C-22997CA8E796}"/>
                </a:ext>
              </a:extLst>
            </p:cNvPr>
            <p:cNvSpPr txBox="1"/>
            <p:nvPr/>
          </p:nvSpPr>
          <p:spPr>
            <a:xfrm>
              <a:off x="5373108" y="2361156"/>
              <a:ext cx="1974455" cy="142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Модернизация медицинского образования и управления медицинской наукой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ADFF43D3-1E8B-47EE-874F-40AD36A0FA84}"/>
              </a:ext>
            </a:extLst>
          </p:cNvPr>
          <p:cNvGrpSpPr/>
          <p:nvPr/>
        </p:nvGrpSpPr>
        <p:grpSpPr>
          <a:xfrm>
            <a:off x="1570588" y="4525924"/>
            <a:ext cx="2496521" cy="2313302"/>
            <a:chOff x="3850315" y="4030237"/>
            <a:chExt cx="1974456" cy="21061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4" name="Шестиугольник 23">
              <a:extLst>
                <a:ext uri="{FF2B5EF4-FFF2-40B4-BE49-F238E27FC236}">
                  <a16:creationId xmlns="" xmlns:a16="http://schemas.microsoft.com/office/drawing/2014/main" id="{26B5D0E1-124F-4CD3-B1CA-C065309E43AF}"/>
                </a:ext>
              </a:extLst>
            </p:cNvPr>
            <p:cNvSpPr/>
            <p:nvPr/>
          </p:nvSpPr>
          <p:spPr>
            <a:xfrm rot="5400000">
              <a:off x="3784449" y="4096103"/>
              <a:ext cx="2106188" cy="197445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8035903"/>
                <a:satOff val="-12057"/>
                <a:lumOff val="-1961"/>
                <a:alphaOff val="0"/>
              </a:schemeClr>
            </a:fillRef>
            <a:effectRef idx="0">
              <a:schemeClr val="accent3">
                <a:hueOff val="8035903"/>
                <a:satOff val="-12057"/>
                <a:lumOff val="-19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25" name="Шестиугольник 17">
              <a:extLst>
                <a:ext uri="{FF2B5EF4-FFF2-40B4-BE49-F238E27FC236}">
                  <a16:creationId xmlns="" xmlns:a16="http://schemas.microsoft.com/office/drawing/2014/main" id="{683E281C-BF64-4C13-B9B7-2AB51E131834}"/>
                </a:ext>
              </a:extLst>
            </p:cNvPr>
            <p:cNvSpPr txBox="1"/>
            <p:nvPr/>
          </p:nvSpPr>
          <p:spPr>
            <a:xfrm>
              <a:off x="3850316" y="4370291"/>
              <a:ext cx="1974455" cy="142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Реформа фармацевтической политики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1A815AD7-63C8-4357-8D9E-B80474B27833}"/>
              </a:ext>
            </a:extLst>
          </p:cNvPr>
          <p:cNvGrpSpPr/>
          <p:nvPr/>
        </p:nvGrpSpPr>
        <p:grpSpPr>
          <a:xfrm>
            <a:off x="2847136" y="2465257"/>
            <a:ext cx="2576785" cy="2429711"/>
            <a:chOff x="4637360" y="4985655"/>
            <a:chExt cx="2205485" cy="2212175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2" name="Шестиугольник 21">
              <a:extLst>
                <a:ext uri="{FF2B5EF4-FFF2-40B4-BE49-F238E27FC236}">
                  <a16:creationId xmlns="" xmlns:a16="http://schemas.microsoft.com/office/drawing/2014/main" id="{A6FC41F5-9AB6-40D5-9C67-1E560DD8D4E9}"/>
                </a:ext>
              </a:extLst>
            </p:cNvPr>
            <p:cNvSpPr/>
            <p:nvPr/>
          </p:nvSpPr>
          <p:spPr>
            <a:xfrm rot="5400000">
              <a:off x="4642508" y="4997493"/>
              <a:ext cx="2212175" cy="2188499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9643083"/>
                <a:satOff val="-14469"/>
                <a:lumOff val="-2353"/>
                <a:alphaOff val="0"/>
              </a:schemeClr>
            </a:fillRef>
            <a:effectRef idx="0">
              <a:schemeClr val="accent3">
                <a:hueOff val="9643083"/>
                <a:satOff val="-14469"/>
                <a:lumOff val="-235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Шестиугольник 19">
              <a:extLst>
                <a:ext uri="{FF2B5EF4-FFF2-40B4-BE49-F238E27FC236}">
                  <a16:creationId xmlns="" xmlns:a16="http://schemas.microsoft.com/office/drawing/2014/main" id="{20F5FAFD-38CE-48F4-A27B-10923BA5BFB6}"/>
                </a:ext>
              </a:extLst>
            </p:cNvPr>
            <p:cNvSpPr txBox="1"/>
            <p:nvPr/>
          </p:nvSpPr>
          <p:spPr>
            <a:xfrm>
              <a:off x="4637360" y="5352378"/>
              <a:ext cx="2205485" cy="14787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Проект «Передача технологий и проведение институциональной реформы в секторе здравоохранения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="" xmlns:a16="http://schemas.microsoft.com/office/drawing/2014/main" id="{3480F333-6D4E-4AAD-B44A-AA098B25A598}"/>
              </a:ext>
            </a:extLst>
          </p:cNvPr>
          <p:cNvGrpSpPr/>
          <p:nvPr/>
        </p:nvGrpSpPr>
        <p:grpSpPr>
          <a:xfrm>
            <a:off x="4223792" y="4525924"/>
            <a:ext cx="2557026" cy="2313302"/>
            <a:chOff x="5011197" y="5572781"/>
            <a:chExt cx="2022308" cy="210618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" name="Шестиугольник 19">
              <a:extLst>
                <a:ext uri="{FF2B5EF4-FFF2-40B4-BE49-F238E27FC236}">
                  <a16:creationId xmlns="" xmlns:a16="http://schemas.microsoft.com/office/drawing/2014/main" id="{943732AD-DDB7-48A5-8327-1B41164E67DE}"/>
                </a:ext>
              </a:extLst>
            </p:cNvPr>
            <p:cNvSpPr/>
            <p:nvPr/>
          </p:nvSpPr>
          <p:spPr>
            <a:xfrm rot="5400000">
              <a:off x="4993184" y="5638647"/>
              <a:ext cx="2106188" cy="1974455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50264"/>
                <a:satOff val="-16880"/>
                <a:lumOff val="-2745"/>
                <a:alphaOff val="0"/>
              </a:schemeClr>
            </a:fillRef>
            <a:effectRef idx="0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Шестиугольник 22">
              <a:extLst>
                <a:ext uri="{FF2B5EF4-FFF2-40B4-BE49-F238E27FC236}">
                  <a16:creationId xmlns="" xmlns:a16="http://schemas.microsoft.com/office/drawing/2014/main" id="{C6A196BD-6ADE-4C5E-80E7-974556786956}"/>
                </a:ext>
              </a:extLst>
            </p:cNvPr>
            <p:cNvSpPr txBox="1"/>
            <p:nvPr/>
          </p:nvSpPr>
          <p:spPr>
            <a:xfrm>
              <a:off x="5011197" y="5912835"/>
              <a:ext cx="2009497" cy="14260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/>
                <a:t>Развитие информационной системы здравоохранения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921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188" y="487679"/>
            <a:ext cx="9588277" cy="79957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КАК ВЫПОЛНЯТЬ СТАНДАРТ МЦБП 3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06188" y="1287253"/>
            <a:ext cx="8058135" cy="5299923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400" b="1" dirty="0"/>
              <a:t>Выдача медикамента или проведение процедуры -</a:t>
            </a:r>
            <a:r>
              <a:rPr lang="ru-RU" sz="2400" dirty="0"/>
              <a:t>идентификация пациента на основе не менее двух критериев - Ф.И.О. и даты рождения пациента.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Arial" charset="0"/>
              </a:rPr>
              <a:t>Отдельное хранение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Arial" charset="0"/>
              </a:rPr>
              <a:t>Выделение знаком СТОП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endParaRPr lang="ru-RU" sz="2400" b="1" dirty="0">
              <a:latin typeface="Arial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>
                <a:latin typeface="Arial" charset="0"/>
              </a:rPr>
              <a:t>Сверка 5 пунктов (тот ли?):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Пациент </a:t>
            </a:r>
            <a:r>
              <a:rPr lang="ru-RU" sz="2400" dirty="0"/>
              <a:t>(</a:t>
            </a:r>
            <a:r>
              <a:rPr lang="kk-KZ" sz="2400" dirty="0"/>
              <a:t>идентификация пациента</a:t>
            </a:r>
            <a:r>
              <a:rPr lang="ru-RU" sz="2400" dirty="0"/>
              <a:t> и лист назначений);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Медикамент </a:t>
            </a:r>
            <a:r>
              <a:rPr lang="ru-RU" sz="2400" dirty="0"/>
              <a:t>(проверка листа назначений и упаковки);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Доза </a:t>
            </a:r>
            <a:r>
              <a:rPr lang="ru-RU" sz="2400" dirty="0"/>
              <a:t>(проверка листа назначений и упаковки);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Время и кратность </a:t>
            </a:r>
            <a:r>
              <a:rPr lang="ru-RU" sz="2400" dirty="0"/>
              <a:t>(проверка листа назначений);</a:t>
            </a:r>
          </a:p>
          <a:p>
            <a:pPr marL="0">
              <a:lnSpc>
                <a:spcPct val="100000"/>
              </a:lnSpc>
              <a:spcBef>
                <a:spcPts val="0"/>
              </a:spcBef>
            </a:pPr>
            <a:r>
              <a:rPr lang="ru-RU" sz="2400" b="1" dirty="0"/>
              <a:t>Путь введения </a:t>
            </a:r>
            <a:r>
              <a:rPr lang="ru-RU" sz="2400" dirty="0"/>
              <a:t>(проверка листа назначений).</a:t>
            </a:r>
          </a:p>
          <a:p>
            <a:endParaRPr lang="ru-RU" sz="2400" dirty="0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511" y="3974291"/>
            <a:ext cx="3094300" cy="261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7458F3DB-0AA5-4446-A9F8-2E2ABC9DB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013" y="588016"/>
            <a:ext cx="2577296" cy="1932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7936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60143"/>
            <a:ext cx="12500658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Пример препаратов, схожих по внешнему виду и звучанию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26" y="657808"/>
            <a:ext cx="3476451" cy="28342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7"/>
          <a:stretch/>
        </p:blipFill>
        <p:spPr>
          <a:xfrm>
            <a:off x="8283426" y="3611687"/>
            <a:ext cx="3476451" cy="2960225"/>
          </a:xfrm>
          <a:prstGeom prst="rect">
            <a:avLst/>
          </a:prstGeom>
        </p:spPr>
      </p:pic>
      <p:pic>
        <p:nvPicPr>
          <p:cNvPr id="5" name="Рисунок 4" descr="52486.jpg">
            <a:extLst>
              <a:ext uri="{FF2B5EF4-FFF2-40B4-BE49-F238E27FC236}">
                <a16:creationId xmlns="" xmlns:a16="http://schemas.microsoft.com/office/drawing/2014/main" id="{39CAE535-F578-4DB6-BC42-A675E171F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54" b="25874"/>
          <a:stretch>
            <a:fillRect/>
          </a:stretch>
        </p:blipFill>
        <p:spPr bwMode="auto">
          <a:xfrm>
            <a:off x="4193329" y="777472"/>
            <a:ext cx="3501700" cy="243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 descr="58039356.jpg">
            <a:extLst>
              <a:ext uri="{FF2B5EF4-FFF2-40B4-BE49-F238E27FC236}">
                <a16:creationId xmlns="" xmlns:a16="http://schemas.microsoft.com/office/drawing/2014/main" id="{F1D94878-0CA1-4FF7-BEF0-C186CE6CEE3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5" r="14285"/>
          <a:stretch>
            <a:fillRect/>
          </a:stretch>
        </p:blipFill>
        <p:spPr bwMode="auto">
          <a:xfrm>
            <a:off x="378262" y="3611688"/>
            <a:ext cx="1645978" cy="296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 descr="1427447292256_bulletin.jpg">
            <a:extLst>
              <a:ext uri="{FF2B5EF4-FFF2-40B4-BE49-F238E27FC236}">
                <a16:creationId xmlns="" xmlns:a16="http://schemas.microsoft.com/office/drawing/2014/main" id="{44805D7A-610D-4788-A9C9-4940D213744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33" r="39990" b="28702"/>
          <a:stretch/>
        </p:blipFill>
        <p:spPr bwMode="auto">
          <a:xfrm>
            <a:off x="1996235" y="3611689"/>
            <a:ext cx="1572732" cy="296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 descr="ht_AMPICILLIN_100301_ssh.jpg">
            <a:extLst>
              <a:ext uri="{FF2B5EF4-FFF2-40B4-BE49-F238E27FC236}">
                <a16:creationId xmlns="" xmlns:a16="http://schemas.microsoft.com/office/drawing/2014/main" id="{4555018D-0FDE-4376-83D6-FD1B159B57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525" y="3641746"/>
            <a:ext cx="4383308" cy="29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E4123794-A7D6-4802-B154-98C3028FA65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" t="21890" r="-1597" b="19432"/>
          <a:stretch/>
        </p:blipFill>
        <p:spPr>
          <a:xfrm>
            <a:off x="406875" y="735860"/>
            <a:ext cx="3501700" cy="26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41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7F980872-47EB-488C-AF23-E71D4F9692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3638" y="70491"/>
            <a:ext cx="1388962" cy="13889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159543"/>
            <a:ext cx="10354518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58. Хирургическая безопасность: правильный участок тела, правильная процедура и правильный пациент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638" y="1602053"/>
            <a:ext cx="11898775" cy="5197032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  <a:tabLst>
                <a:tab pos="358775" algn="l"/>
              </a:tabLst>
            </a:pPr>
            <a:r>
              <a:rPr lang="ru-RU" sz="2400" dirty="0"/>
              <a:t>1) 	В медицинской организации разрабатываются СОПы, описывающие процесс маркировки места операции и (или) инвазивной процедуры высокого риска, а также процедуры предоперационной верификации и тайм-аута для обеспечения правильного участка тела, правильной процедуры и операции и идентификации пациента * 	</a:t>
            </a:r>
          </a:p>
          <a:p>
            <a:pPr marL="0" indent="0">
              <a:spcBef>
                <a:spcPts val="0"/>
              </a:spcBef>
              <a:buNone/>
              <a:tabLst>
                <a:tab pos="358775" algn="l"/>
              </a:tabLst>
            </a:pPr>
            <a:r>
              <a:rPr lang="ru-RU" sz="2400" dirty="0"/>
              <a:t>2) 	Участок тела маркируется перед операцией и инвазивной процедурой высокого риска в виде единого знака, утвержденного в медицинской организации, врачом, который будет выполнять операцию (процедуру) 		</a:t>
            </a:r>
          </a:p>
          <a:p>
            <a:pPr marL="0" indent="0">
              <a:spcBef>
                <a:spcPts val="0"/>
              </a:spcBef>
              <a:buNone/>
              <a:tabLst>
                <a:tab pos="358775" algn="l"/>
              </a:tabLst>
            </a:pPr>
            <a:r>
              <a:rPr lang="ru-RU" sz="2400" dirty="0"/>
              <a:t>3) 	В соответствии с процедурами и формой, утвержденными руководством медицинской организации осуществляется предоперационная верификация, включающая проверку процессов: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подтверждение пациентом своих идентификаторов (полное имя, дата рождения)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подтверждение пациентом информированного согласия на осуществление оперативного вмешательства или процедуру высокого риска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подтверждение пациентом участка оперативного вмешательства (сторона и участок тела и/или орган)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маркировка места операции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наличие или отсутствие аллергии у пациента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проблемы дыхательных путей у пациента 	</a:t>
            </a:r>
          </a:p>
        </p:txBody>
      </p:sp>
    </p:spTree>
    <p:extLst>
      <p:ext uri="{BB962C8B-B14F-4D97-AF65-F5344CB8AC3E}">
        <p14:creationId xmlns:p14="http://schemas.microsoft.com/office/powerpoint/2010/main" val="17090858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D70B121-56F4-4848-B38B-182089D909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D72A2C9-F3CA-4216-8BAD-FA4C970C3C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ru-RU" b="1" dirty="0">
                <a:solidFill>
                  <a:schemeClr val="accent1"/>
                </a:solidFill>
              </a:rPr>
              <a:t>Продолжение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6031" y="416689"/>
            <a:ext cx="6894398" cy="5995686"/>
          </a:xfrm>
        </p:spPr>
        <p:txBody>
          <a:bodyPr anchor="ctr">
            <a:normAutofit/>
          </a:bodyPr>
          <a:lstStyle/>
          <a:p>
            <a:pPr marL="0" indent="0">
              <a:buNone/>
              <a:tabLst>
                <a:tab pos="358775" algn="l"/>
              </a:tabLst>
            </a:pPr>
            <a:r>
              <a:rPr lang="ru-RU" sz="2400" dirty="0"/>
              <a:t>4) 	Вся хирургическая команда участвует в процедуре тайм-аута, включающего следующие этапы:</a:t>
            </a:r>
          </a:p>
          <a:p>
            <a:pPr>
              <a:tabLst>
                <a:tab pos="358775" algn="l"/>
              </a:tabLst>
            </a:pPr>
            <a:r>
              <a:rPr lang="ru-RU" sz="2400" dirty="0"/>
              <a:t>идентификация пациента; </a:t>
            </a:r>
          </a:p>
          <a:p>
            <a:pPr>
              <a:tabLst>
                <a:tab pos="358775" algn="l"/>
              </a:tabLst>
            </a:pPr>
            <a:r>
              <a:rPr lang="ru-RU" sz="2400" dirty="0"/>
              <a:t>подтверждение названия оперативного вмешательства или инвазивной процедуры; </a:t>
            </a:r>
          </a:p>
          <a:p>
            <a:pPr>
              <a:tabLst>
                <a:tab pos="358775" algn="l"/>
              </a:tabLst>
            </a:pPr>
            <a:r>
              <a:rPr lang="ru-RU" sz="2400" dirty="0"/>
              <a:t>подтверждение участка и стороны оперативного вмешательства или инвазивной процедуры; </a:t>
            </a:r>
          </a:p>
          <a:p>
            <a:pPr>
              <a:tabLst>
                <a:tab pos="358775" algn="l"/>
              </a:tabLst>
            </a:pPr>
            <a:r>
              <a:rPr lang="ru-RU" sz="2400" dirty="0"/>
              <a:t>готовность хирургической бригады к операции. </a:t>
            </a:r>
          </a:p>
          <a:p>
            <a:pPr>
              <a:tabLst>
                <a:tab pos="358775" algn="l"/>
              </a:tabLst>
            </a:pPr>
            <a:r>
              <a:rPr lang="ru-RU" sz="2400" dirty="0"/>
              <a:t>Тайм-аут документируется в медицинской карте 		</a:t>
            </a:r>
          </a:p>
          <a:p>
            <a:pPr marL="0" indent="0">
              <a:buNone/>
              <a:tabLst>
                <a:tab pos="358775" algn="l"/>
              </a:tabLst>
            </a:pPr>
            <a:r>
              <a:rPr lang="ru-RU" sz="2400" dirty="0"/>
              <a:t>5) 	Выполнение предоперационной верификации и процедуры тайм-аута мониторируются через индикаторы, которые применяются для повышения безопасности пациента ** 	</a:t>
            </a:r>
          </a:p>
        </p:txBody>
      </p:sp>
    </p:spTree>
    <p:extLst>
      <p:ext uri="{BB962C8B-B14F-4D97-AF65-F5344CB8AC3E}">
        <p14:creationId xmlns:p14="http://schemas.microsoft.com/office/powerpoint/2010/main" val="4008416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284" y="-184911"/>
            <a:ext cx="7869890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Хирургическое вмешательство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7838398" y="1446836"/>
          <a:ext cx="4112052" cy="460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Точечный рисунок" r:id="rId3" imgW="4505954" imgH="5020376" progId="Paint.Picture">
                  <p:embed/>
                </p:oleObj>
              </mc:Choice>
              <mc:Fallback>
                <p:oleObj name="Точечный рисунок" r:id="rId3" imgW="4505954" imgH="5020376" progId="Paint.Picture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8398" y="1446836"/>
                        <a:ext cx="4112052" cy="46047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241550" y="925975"/>
            <a:ext cx="7305143" cy="5808871"/>
          </a:xfrm>
        </p:spPr>
        <p:txBody>
          <a:bodyPr>
            <a:normAutofit lnSpcReduction="10000"/>
          </a:bodyPr>
          <a:lstStyle/>
          <a:p>
            <a:pPr marL="268288" lvl="1" indent="-268288">
              <a:spcBef>
                <a:spcPts val="1000"/>
              </a:spcBef>
              <a:buFont typeface="+mj-lt"/>
              <a:buAutoNum type="arabicPeriod"/>
            </a:pPr>
            <a:r>
              <a:rPr lang="ru-RU" b="1" dirty="0"/>
              <a:t>Предоперационная верификация</a:t>
            </a:r>
            <a:endParaRPr lang="ru-RU" sz="1800" dirty="0"/>
          </a:p>
          <a:p>
            <a:pPr marL="268288" lvl="1" indent="-268288">
              <a:spcBef>
                <a:spcPts val="1000"/>
              </a:spcBef>
              <a:buFont typeface="+mj-lt"/>
              <a:buAutoNum type="arabicPeriod"/>
            </a:pPr>
            <a:r>
              <a:rPr lang="ru-RU" b="1" dirty="0"/>
              <a:t>Маркировка операционного участка</a:t>
            </a:r>
          </a:p>
          <a:p>
            <a:pPr marL="268288" lvl="1" indent="-268288">
              <a:spcBef>
                <a:spcPts val="1000"/>
              </a:spcBef>
              <a:buFont typeface="+mj-lt"/>
              <a:buAutoNum type="arabicPeriod"/>
            </a:pPr>
            <a:r>
              <a:rPr lang="ru-RU" b="1" dirty="0"/>
              <a:t>Тайм-аут непосредственно перед началом операции</a:t>
            </a:r>
          </a:p>
          <a:p>
            <a:pPr marL="268288" lvl="1" indent="-268288">
              <a:spcBef>
                <a:spcPts val="1000"/>
              </a:spcBef>
              <a:buFont typeface="+mj-lt"/>
              <a:buAutoNum type="arabicPeriod"/>
            </a:pPr>
            <a:r>
              <a:rPr lang="kk-KZ" b="1" dirty="0"/>
              <a:t>Послеоперационная сверка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Применяется легко </a:t>
            </a:r>
            <a:r>
              <a:rPr lang="ru-RU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узнаваемый (единый) знак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для маркировки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опер.поля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и </a:t>
            </a:r>
            <a:r>
              <a:rPr lang="ru-RU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пациент вовлекается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в процесс маркировки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Применяется чек-лист или иной процесс для верификации перед операцией правильности </a:t>
            </a:r>
            <a:r>
              <a:rPr lang="ru-RU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места, процедуры и пациента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, и что все </a:t>
            </a:r>
            <a:r>
              <a:rPr lang="ru-RU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документы и оборудование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готовы под рукой, исправны и в рабочем состоянии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5228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0580E7A-6CC8-4B5F-8E56-50E30B531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84" y="0"/>
            <a:ext cx="987363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D2999A5-1A85-4AA5-865B-269298DFA725}"/>
              </a:ext>
            </a:extLst>
          </p:cNvPr>
          <p:cNvSpPr/>
          <p:nvPr/>
        </p:nvSpPr>
        <p:spPr>
          <a:xfrm>
            <a:off x="0" y="-1"/>
            <a:ext cx="1365814" cy="798653"/>
          </a:xfrm>
          <a:prstGeom prst="rect">
            <a:avLst/>
          </a:prstGeom>
          <a:solidFill>
            <a:srgbClr val="00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99A1D23-E1D2-498A-9CE0-62A22A6EE18B}"/>
              </a:ext>
            </a:extLst>
          </p:cNvPr>
          <p:cNvSpPr/>
          <p:nvPr/>
        </p:nvSpPr>
        <p:spPr>
          <a:xfrm>
            <a:off x="10826184" y="-1"/>
            <a:ext cx="1365814" cy="798653"/>
          </a:xfrm>
          <a:prstGeom prst="rect">
            <a:avLst/>
          </a:prstGeom>
          <a:solidFill>
            <a:srgbClr val="00A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F359A0C6-A142-41FF-851A-F582C18C6840}"/>
              </a:ext>
            </a:extLst>
          </p:cNvPr>
          <p:cNvSpPr/>
          <p:nvPr/>
        </p:nvSpPr>
        <p:spPr>
          <a:xfrm>
            <a:off x="0" y="798652"/>
            <a:ext cx="1365814" cy="605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E3BA3DC-4533-49CB-8A34-B009C7403216}"/>
              </a:ext>
            </a:extLst>
          </p:cNvPr>
          <p:cNvSpPr/>
          <p:nvPr/>
        </p:nvSpPr>
        <p:spPr>
          <a:xfrm>
            <a:off x="10826186" y="798652"/>
            <a:ext cx="1365814" cy="6059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8097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BF9D7235-25EF-4DAA-BF0D-51F362ED61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570706"/>
            <a:ext cx="914400" cy="9144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Century Gothic" panose="020B0502020202020204" pitchFamily="34" charset="0"/>
              </a:rPr>
              <a:t>59. Снизить риск инфекций, связанных с оказанием медицинской помощи через обработку рук	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71463" algn="l"/>
                <a:tab pos="358775" algn="l"/>
                <a:tab pos="446088" algn="l"/>
              </a:tabLst>
            </a:pPr>
            <a:r>
              <a:rPr lang="ru-RU" sz="2400" dirty="0"/>
              <a:t>1) 	Разрабатываются основанные на доказательной базе (литературе) процедуры, описывающие виды и этапы мытья рук (обработки рук), а также показания для обработки рук *</a:t>
            </a:r>
          </a:p>
          <a:p>
            <a:pPr marL="0" indent="0">
              <a:buNone/>
              <a:tabLst>
                <a:tab pos="271463" algn="l"/>
                <a:tab pos="358775" algn="l"/>
                <a:tab pos="446088" algn="l"/>
              </a:tabLst>
            </a:pPr>
            <a:r>
              <a:rPr lang="ru-RU" sz="2400" dirty="0"/>
              <a:t>2) 	Процедуры по обработке рук выполняются по всей медицинской организации 		</a:t>
            </a:r>
          </a:p>
          <a:p>
            <a:pPr marL="0" indent="0">
              <a:buNone/>
              <a:tabLst>
                <a:tab pos="271463" algn="l"/>
                <a:tab pos="358775" algn="l"/>
                <a:tab pos="446088" algn="l"/>
              </a:tabLst>
            </a:pPr>
            <a:r>
              <a:rPr lang="ru-RU" sz="2400" dirty="0"/>
              <a:t>3) 	Ресурсы для выполнения процедур обработки рук представлены в необходимом объеме 	 	</a:t>
            </a:r>
          </a:p>
          <a:p>
            <a:pPr marL="0" indent="0">
              <a:buNone/>
              <a:tabLst>
                <a:tab pos="271463" algn="l"/>
                <a:tab pos="358775" algn="l"/>
                <a:tab pos="446088" algn="l"/>
              </a:tabLst>
            </a:pPr>
            <a:r>
              <a:rPr lang="ru-RU" sz="2400" dirty="0"/>
              <a:t>4) 	Медицинский персонал обучаются видам, этапам и показаниям обработки рук ** 		</a:t>
            </a:r>
          </a:p>
          <a:p>
            <a:pPr marL="0" indent="0">
              <a:buNone/>
              <a:tabLst>
                <a:tab pos="271463" algn="l"/>
                <a:tab pos="358775" algn="l"/>
                <a:tab pos="446088" algn="l"/>
              </a:tabLst>
            </a:pPr>
            <a:r>
              <a:rPr lang="ru-RU" sz="2400" dirty="0"/>
              <a:t>5) 	Практика обработки рук мониторируются через индикатор (ы), которые применяются для повышения безопасности пациента ** 	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52684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033" y="309380"/>
            <a:ext cx="4125933" cy="4226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6073" y="5449804"/>
            <a:ext cx="11139854" cy="93044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dirty="0" err="1">
                <a:solidFill>
                  <a:srgbClr val="FFFFFF"/>
                </a:solidFill>
                <a:latin typeface="+mj-lt"/>
              </a:rPr>
              <a:t>Профилактика</a:t>
            </a:r>
            <a:r>
              <a:rPr lang="en-US" sz="36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+mj-lt"/>
              </a:rPr>
              <a:t>внутрибольничных</a:t>
            </a:r>
            <a:r>
              <a:rPr lang="en-US" sz="3600" b="1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+mj-lt"/>
              </a:rPr>
              <a:t>инфекций</a:t>
            </a:r>
            <a:r>
              <a:rPr lang="en-US" sz="3600" b="1" dirty="0">
                <a:solidFill>
                  <a:srgbClr val="FFFFFF"/>
                </a:solidFill>
                <a:latin typeface="+mj-lt"/>
              </a:rPr>
              <a:t>. </a:t>
            </a:r>
            <a:r>
              <a:rPr lang="ru-RU" sz="3600" b="1" dirty="0">
                <a:solidFill>
                  <a:srgbClr val="FFFFFF"/>
                </a:solidFill>
                <a:latin typeface="+mj-lt"/>
              </a:rPr>
              <a:t/>
            </a:r>
            <a:br>
              <a:rPr lang="ru-RU" sz="3600" b="1" dirty="0">
                <a:solidFill>
                  <a:srgbClr val="FFFFFF"/>
                </a:solidFill>
                <a:latin typeface="+mj-lt"/>
              </a:rPr>
            </a:br>
            <a:r>
              <a:rPr lang="en-US" sz="3600" b="1" dirty="0">
                <a:solidFill>
                  <a:srgbClr val="FFFFFF"/>
                </a:solidFill>
                <a:latin typeface="+mj-lt"/>
              </a:rPr>
              <a:t/>
            </a:r>
            <a:br>
              <a:rPr lang="en-US" sz="3600" b="1" dirty="0">
                <a:solidFill>
                  <a:srgbClr val="FFFFFF"/>
                </a:solidFill>
                <a:latin typeface="+mj-lt"/>
              </a:rPr>
            </a:br>
            <a:r>
              <a:rPr lang="en-US" sz="3200" dirty="0" err="1">
                <a:solidFill>
                  <a:srgbClr val="FFFFFF"/>
                </a:solidFill>
                <a:latin typeface="+mj-lt"/>
              </a:rPr>
              <a:t>Надлежащая</a:t>
            </a:r>
            <a:r>
              <a:rPr lang="en-US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+mj-lt"/>
              </a:rPr>
              <a:t>гигиена</a:t>
            </a:r>
            <a:r>
              <a:rPr lang="en-US" sz="32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+mj-lt"/>
              </a:rPr>
              <a:t>рук</a:t>
            </a:r>
            <a:r>
              <a:rPr lang="en-US" sz="3200" dirty="0">
                <a:solidFill>
                  <a:srgbClr val="FFFFFF"/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8565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8715" y="108399"/>
            <a:ext cx="7869890" cy="99874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Пять моментов гигиены рук</a:t>
            </a:r>
          </a:p>
        </p:txBody>
      </p:sp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512C4069-3ADC-4EBF-A077-4FE1E546FDF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82082" y="863950"/>
            <a:ext cx="9302002" cy="572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92371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08E89D5E-1885-4160-AC77-CC471DD1D0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550D2BD1-98F9-412D-905B-3A843EF40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478" y="-185423"/>
            <a:ext cx="4494479" cy="277688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FFFF"/>
                </a:solidFill>
                <a:latin typeface="Century Gothic" panose="020B0502020202020204" pitchFamily="34" charset="0"/>
              </a:rPr>
              <a:t>60. Снизить риск вреда вследствие падений пациента	</a:t>
            </a: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A9DC0E7E-A9A8-477E-B920-55DA62F232D1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FAC30DD1-4B65-4DF2-BAF7-2F587DE9BE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88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0695">
            <a:off x="685158" y="4139383"/>
            <a:ext cx="25146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="" xmlns:a16="http://schemas.microsoft.com/office/drawing/2014/main" id="{F2EFC06D-F17F-4864-A50F-9EF49C89D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2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275">
            <a:off x="1008506" y="3268833"/>
            <a:ext cx="25146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5">
            <a:extLst>
              <a:ext uri="{FF2B5EF4-FFF2-40B4-BE49-F238E27FC236}">
                <a16:creationId xmlns="" xmlns:a16="http://schemas.microsoft.com/office/drawing/2014/main" id="{EE1BC949-04DC-4F63-BC69-F0495A1BB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218">
            <a:off x="1750712" y="2602102"/>
            <a:ext cx="25146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65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2BB1B7D9-F6B4-48F0-AF74-B582C2BA0B2A}"/>
              </a:ext>
            </a:extLst>
          </p:cNvPr>
          <p:cNvSpPr/>
          <p:nvPr/>
        </p:nvSpPr>
        <p:spPr>
          <a:xfrm rot="5400000" flipV="1">
            <a:off x="2800966" y="3923753"/>
            <a:ext cx="325373" cy="48305"/>
          </a:xfrm>
          <a:prstGeom prst="rect">
            <a:avLst/>
          </a:prstGeom>
          <a:gradFill>
            <a:gsLst>
              <a:gs pos="64000">
                <a:schemeClr val="accent1"/>
              </a:gs>
              <a:gs pos="42000">
                <a:schemeClr val="accent5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B2AE9C0-BA73-4C79-841C-BDB09D18FDFE}"/>
              </a:ext>
            </a:extLst>
          </p:cNvPr>
          <p:cNvSpPr/>
          <p:nvPr/>
        </p:nvSpPr>
        <p:spPr>
          <a:xfrm rot="5400000" flipV="1">
            <a:off x="2800966" y="2987651"/>
            <a:ext cx="325373" cy="48305"/>
          </a:xfrm>
          <a:prstGeom prst="rect">
            <a:avLst/>
          </a:prstGeom>
          <a:gradFill>
            <a:gsLst>
              <a:gs pos="64000">
                <a:schemeClr val="accent2"/>
              </a:gs>
              <a:gs pos="42000">
                <a:schemeClr val="accent1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19539" y="2201044"/>
            <a:ext cx="2088232" cy="648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МЗ РК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19539" y="3137148"/>
            <a:ext cx="2088232" cy="648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РЦРЗ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919536" y="4073252"/>
            <a:ext cx="2088232" cy="648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Центр Аккредитации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752184" y="2238384"/>
            <a:ext cx="2088232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Разработка стандартов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752184" y="3174488"/>
            <a:ext cx="2088232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Обучение специалистов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752184" y="4110592"/>
            <a:ext cx="2088232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Проведение аккредитации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1344" y="260739"/>
            <a:ext cx="11809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2146"/>
            <a:r>
              <a:rPr lang="ru-RU" sz="1600" b="1" dirty="0">
                <a:solidFill>
                  <a:schemeClr val="accent2"/>
                </a:solidFill>
                <a:cs typeface="Aparajita" panose="020B0604020202020204" pitchFamily="34" charset="0"/>
              </a:rPr>
              <a:t>Миссия </a:t>
            </a:r>
          </a:p>
          <a:p>
            <a:pPr algn="just" defTabSz="942146"/>
            <a:r>
              <a:rPr lang="ru-RU" sz="1600" dirty="0">
                <a:solidFill>
                  <a:prstClr val="black"/>
                </a:solidFill>
                <a:cs typeface="Aparajita" panose="020B0604020202020204" pitchFamily="34" charset="0"/>
              </a:rPr>
              <a:t>Совершенствование системы аккредитации в здравоохранении через внедрение международных норм безопасности и качества для обеспечения высокой степени доверия у населения и повышения конкурентоспособности медицинских организаций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1344" y="1124927"/>
            <a:ext cx="11809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42146"/>
            <a:r>
              <a:rPr lang="ru-RU" sz="1600" b="1" dirty="0">
                <a:solidFill>
                  <a:schemeClr val="accent2"/>
                </a:solidFill>
                <a:cs typeface="Aparajita" panose="020B0604020202020204" pitchFamily="34" charset="0"/>
              </a:rPr>
              <a:t>Видение</a:t>
            </a:r>
          </a:p>
          <a:p>
            <a:pPr algn="just" defTabSz="942146"/>
            <a:r>
              <a:rPr lang="ru-RU" sz="1600" dirty="0">
                <a:solidFill>
                  <a:prstClr val="black"/>
                </a:solidFill>
                <a:cs typeface="Aparajita" panose="020B0604020202020204" pitchFamily="34" charset="0"/>
              </a:rPr>
              <a:t>Создание системы аккредитации обеспечивающее качественное и безопасное здравоохранение в Казахстане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0" y="5313292"/>
            <a:ext cx="4727848" cy="243499"/>
          </a:xfrm>
          <a:custGeom>
            <a:avLst/>
            <a:gdLst>
              <a:gd name="connsiteX0" fmla="*/ 0 w 4727848"/>
              <a:gd name="connsiteY0" fmla="*/ 0 h 243499"/>
              <a:gd name="connsiteX1" fmla="*/ 4727848 w 4727848"/>
              <a:gd name="connsiteY1" fmla="*/ 0 h 243499"/>
              <a:gd name="connsiteX2" fmla="*/ 4727848 w 4727848"/>
              <a:gd name="connsiteY2" fmla="*/ 243499 h 243499"/>
              <a:gd name="connsiteX3" fmla="*/ 0 w 4727848"/>
              <a:gd name="connsiteY3" fmla="*/ 243499 h 243499"/>
              <a:gd name="connsiteX4" fmla="*/ 0 w 4727848"/>
              <a:gd name="connsiteY4" fmla="*/ 0 h 243499"/>
              <a:gd name="connsiteX0" fmla="*/ 0 w 4727848"/>
              <a:gd name="connsiteY0" fmla="*/ 0 h 243499"/>
              <a:gd name="connsiteX1" fmla="*/ 4242073 w 4727848"/>
              <a:gd name="connsiteY1" fmla="*/ 2381 h 243499"/>
              <a:gd name="connsiteX2" fmla="*/ 4727848 w 4727848"/>
              <a:gd name="connsiteY2" fmla="*/ 243499 h 243499"/>
              <a:gd name="connsiteX3" fmla="*/ 0 w 4727848"/>
              <a:gd name="connsiteY3" fmla="*/ 243499 h 243499"/>
              <a:gd name="connsiteX4" fmla="*/ 0 w 4727848"/>
              <a:gd name="connsiteY4" fmla="*/ 0 h 2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27848" h="243499">
                <a:moveTo>
                  <a:pt x="0" y="0"/>
                </a:moveTo>
                <a:lnTo>
                  <a:pt x="4242073" y="2381"/>
                </a:lnTo>
                <a:lnTo>
                  <a:pt x="4727848" y="243499"/>
                </a:lnTo>
                <a:lnTo>
                  <a:pt x="0" y="2434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342900" indent="-342900" algn="ctr">
              <a:defRPr/>
            </a:pPr>
            <a:r>
              <a:rPr lang="ru-RU" sz="1600" b="1" kern="0" dirty="0">
                <a:solidFill>
                  <a:prstClr val="white"/>
                </a:solidFill>
                <a:cs typeface="Arial" panose="020B0604020202020204" pitchFamily="34" charset="0"/>
              </a:rPr>
              <a:t> Планы на 2016-2019 годы: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0" y="5556792"/>
            <a:ext cx="12199788" cy="128850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no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1400" kern="0" dirty="0" err="1">
                <a:solidFill>
                  <a:schemeClr val="bg1"/>
                </a:solidFill>
                <a:cs typeface="Arial" panose="020B0604020202020204" pitchFamily="34" charset="0"/>
              </a:rPr>
              <a:t>Сертифицикация</a:t>
            </a:r>
            <a:r>
              <a:rPr lang="ru-RU" sz="1400" kern="0" dirty="0">
                <a:solidFill>
                  <a:schemeClr val="bg1"/>
                </a:solidFill>
                <a:cs typeface="Arial" panose="020B0604020202020204" pitchFamily="34" charset="0"/>
              </a:rPr>
              <a:t> в </a:t>
            </a:r>
            <a:r>
              <a:rPr lang="kk-KZ" sz="1400" kern="0" dirty="0">
                <a:solidFill>
                  <a:schemeClr val="bg1"/>
                </a:solidFill>
                <a:cs typeface="Arial" panose="020B0604020202020204" pitchFamily="34" charset="0"/>
              </a:rPr>
              <a:t>ISQua </a:t>
            </a:r>
            <a:r>
              <a:rPr lang="ru-RU" sz="1400" kern="0" dirty="0">
                <a:solidFill>
                  <a:schemeClr val="bg1"/>
                </a:solidFill>
                <a:cs typeface="Arial" panose="020B0604020202020204" pitchFamily="34" charset="0"/>
              </a:rPr>
              <a:t>Органа по аккредитации РК (2016-2017 годы)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kk-KZ" sz="1400" kern="0" dirty="0">
                <a:solidFill>
                  <a:schemeClr val="bg1"/>
                </a:solidFill>
                <a:cs typeface="Arial" panose="020B0604020202020204" pitchFamily="34" charset="0"/>
              </a:rPr>
              <a:t>Передача функций по аккредитации от госоргана в Орган по аккредитации (2017 год)</a:t>
            </a:r>
            <a:endParaRPr lang="ru-RU" sz="1400" kern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kk-KZ" sz="1400" kern="0" dirty="0">
                <a:solidFill>
                  <a:schemeClr val="bg1"/>
                </a:solidFill>
                <a:cs typeface="Arial" panose="020B0604020202020204" pitchFamily="34" charset="0"/>
              </a:rPr>
              <a:t>Проведение аккредитации медицинских организаций аккредитующим органом </a:t>
            </a:r>
            <a:r>
              <a:rPr lang="ru-RU" sz="1400" kern="0" dirty="0">
                <a:solidFill>
                  <a:schemeClr val="bg1"/>
                </a:solidFill>
                <a:cs typeface="Arial" panose="020B0604020202020204" pitchFamily="34" charset="0"/>
              </a:rPr>
              <a:t>(2018 год)</a:t>
            </a:r>
          </a:p>
          <a:p>
            <a:pPr marL="342900" indent="-342900" algn="just">
              <a:buFont typeface="Wingdings" pitchFamily="2" charset="2"/>
              <a:buChar char="Ø"/>
              <a:defRPr/>
            </a:pPr>
            <a:r>
              <a:rPr lang="ru-RU" sz="1400" kern="0" dirty="0">
                <a:solidFill>
                  <a:schemeClr val="bg1"/>
                </a:solidFill>
                <a:cs typeface="Arial" panose="020B0604020202020204" pitchFamily="34" charset="0"/>
              </a:rPr>
              <a:t>Создание независимого органа по аккредитации (2019 год)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CDEE0CC-1A07-425F-9242-AA3D18EAB44F}"/>
              </a:ext>
            </a:extLst>
          </p:cNvPr>
          <p:cNvSpPr/>
          <p:nvPr/>
        </p:nvSpPr>
        <p:spPr>
          <a:xfrm>
            <a:off x="4007767" y="4396961"/>
            <a:ext cx="2016225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7E47D767-D18D-4EC4-ADA4-C896531603E3}"/>
              </a:ext>
            </a:extLst>
          </p:cNvPr>
          <p:cNvSpPr/>
          <p:nvPr/>
        </p:nvSpPr>
        <p:spPr>
          <a:xfrm rot="5400000" flipV="1">
            <a:off x="5078971" y="3452851"/>
            <a:ext cx="1938346" cy="4830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499BD242-9052-4F88-BB78-8713CFDC9BCF}"/>
              </a:ext>
            </a:extLst>
          </p:cNvPr>
          <p:cNvSpPr/>
          <p:nvPr/>
        </p:nvSpPr>
        <p:spPr>
          <a:xfrm flipV="1">
            <a:off x="6072882" y="3459875"/>
            <a:ext cx="1679301" cy="45719"/>
          </a:xfrm>
          <a:prstGeom prst="rect">
            <a:avLst/>
          </a:prstGeom>
          <a:gradFill flip="none" rotWithShape="1">
            <a:gsLst>
              <a:gs pos="60000">
                <a:schemeClr val="accent5"/>
              </a:gs>
              <a:gs pos="47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90FEA0C1-64AA-47A7-9DC9-03739B6628FC}"/>
              </a:ext>
            </a:extLst>
          </p:cNvPr>
          <p:cNvSpPr/>
          <p:nvPr/>
        </p:nvSpPr>
        <p:spPr>
          <a:xfrm flipV="1">
            <a:off x="6072296" y="4396960"/>
            <a:ext cx="1694756" cy="45720"/>
          </a:xfrm>
          <a:prstGeom prst="rect">
            <a:avLst/>
          </a:prstGeom>
          <a:gradFill flip="none" rotWithShape="1">
            <a:gsLst>
              <a:gs pos="60000">
                <a:schemeClr val="accent5"/>
              </a:gs>
              <a:gs pos="47000">
                <a:schemeClr val="accent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625A939-5AD0-4F7A-A5D9-D8F64DF19265}"/>
              </a:ext>
            </a:extLst>
          </p:cNvPr>
          <p:cNvSpPr/>
          <p:nvPr/>
        </p:nvSpPr>
        <p:spPr>
          <a:xfrm flipV="1">
            <a:off x="6064862" y="2507830"/>
            <a:ext cx="1694756" cy="45720"/>
          </a:xfrm>
          <a:prstGeom prst="rect">
            <a:avLst/>
          </a:prstGeom>
          <a:gradFill>
            <a:gsLst>
              <a:gs pos="60000">
                <a:schemeClr val="accent5"/>
              </a:gs>
              <a:gs pos="47000">
                <a:schemeClr val="accent3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220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59" y="668458"/>
            <a:ext cx="9711081" cy="99874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Предотвращение падений и травм</a:t>
            </a:r>
            <a:r>
              <a:rPr lang="en-US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ru-RU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вследствие падения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219" y="2293389"/>
            <a:ext cx="10969213" cy="313944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Проведение оценки риска падения всем стационарным и амбулаторным пациентам при поступлении</a:t>
            </a:r>
          </a:p>
          <a:p>
            <a:pPr algn="just"/>
            <a:r>
              <a:rPr lang="ru-RU" dirty="0"/>
              <a:t>Проведение повторной оценки риска падения в случае выявления высокого риска падения/при изменении состояния пациента (после операции, анестезии, седации, инвазивной процедуры, приёме медикаментов, повышающих риск падения и др.)</a:t>
            </a:r>
          </a:p>
        </p:txBody>
      </p:sp>
    </p:spTree>
    <p:extLst>
      <p:ext uri="{BB962C8B-B14F-4D97-AF65-F5344CB8AC3E}">
        <p14:creationId xmlns:p14="http://schemas.microsoft.com/office/powerpoint/2010/main" val="11566241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2806882" y="2533141"/>
            <a:ext cx="5875020" cy="124687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E84C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5845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Рисунок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066" y="2110097"/>
            <a:ext cx="8185754" cy="283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4" name="Picture 50" descr="ISQua сертификат 2017-2021г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9280" y="222441"/>
            <a:ext cx="1507709" cy="213626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/>
        </p:spPr>
      </p:pic>
      <p:pic>
        <p:nvPicPr>
          <p:cNvPr id="1075" name="Picture 51" descr="RCHD Accreditation Cert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59395" y="3790160"/>
            <a:ext cx="1542105" cy="21572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/>
        </p:spPr>
      </p:pic>
      <p:pic>
        <p:nvPicPr>
          <p:cNvPr id="1076" name="Picture 52" descr="RCHD ISQua Accreditation Certificate - Standard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9309" y="3882567"/>
            <a:ext cx="1542105" cy="2124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/>
        </p:spPr>
      </p:pic>
      <p:pic>
        <p:nvPicPr>
          <p:cNvPr id="1077" name="Picture 53" descr="RCHD Accreditation Cer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59395" y="220977"/>
            <a:ext cx="1564152" cy="22113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4999"/>
              </a:srgbClr>
            </a:outerShdw>
          </a:effectLst>
          <a:extLst/>
        </p:spPr>
      </p:pic>
      <p:pic>
        <p:nvPicPr>
          <p:cNvPr id="10253" name="Picture 2" descr="Ресурс 21"/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42" y="375987"/>
            <a:ext cx="7256463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804471" y="1055318"/>
            <a:ext cx="8583058" cy="1216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36576" tIns="36576" rIns="36576" bIns="36576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E7E6E6">
                    <a:lumMod val="25000"/>
                  </a:srgbClr>
                </a:solidFill>
              </a:rPr>
              <a:t>Международное Общество по Качеству в Здравоохранении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ru-RU" sz="1400" b="1" dirty="0">
                <a:solidFill>
                  <a:srgbClr val="E7E6E6">
                    <a:lumMod val="25000"/>
                  </a:srgbClr>
                </a:solidFill>
              </a:rPr>
              <a:t>(ISQua) </a:t>
            </a:r>
            <a:r>
              <a:rPr lang="kk-KZ" altLang="ru-RU" sz="1400" b="1" dirty="0">
                <a:solidFill>
                  <a:srgbClr val="E7E6E6">
                    <a:lumMod val="25000"/>
                  </a:srgbClr>
                </a:solidFill>
              </a:rPr>
              <a:t>авторитетная организация аккредитующая</a:t>
            </a:r>
            <a:r>
              <a:rPr lang="ru-RU" altLang="ru-RU" sz="1400" b="1" dirty="0">
                <a:solidFill>
                  <a:srgbClr val="E7E6E6">
                    <a:lumMod val="25000"/>
                  </a:srgbClr>
                </a:solidFill>
              </a:rPr>
              <a:t>: </a:t>
            </a:r>
          </a:p>
          <a:p>
            <a:pPr marL="2867025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prstClr val="white">
                    <a:lumMod val="50000"/>
                  </a:prstClr>
                </a:solidFill>
              </a:rPr>
              <a:t>Аккредитующие органы</a:t>
            </a:r>
            <a:endParaRPr lang="en-US" altLang="ru-RU" sz="1400" dirty="0">
              <a:solidFill>
                <a:prstClr val="white">
                  <a:lumMod val="50000"/>
                </a:prstClr>
              </a:solidFill>
            </a:endParaRPr>
          </a:p>
          <a:p>
            <a:pPr marL="2867025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prstClr val="white">
                    <a:lumMod val="50000"/>
                  </a:prstClr>
                </a:solidFill>
              </a:rPr>
              <a:t>Стандарты аккредитации</a:t>
            </a:r>
          </a:p>
          <a:p>
            <a:pPr marL="2867025" indent="-1714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altLang="ru-RU" sz="1400" dirty="0">
                <a:solidFill>
                  <a:prstClr val="white">
                    <a:lumMod val="50000"/>
                  </a:prstClr>
                </a:solidFill>
              </a:rPr>
              <a:t>Учебные программы по подготовке экспертов</a:t>
            </a:r>
            <a:endParaRPr lang="ru-RU" altLang="ru-RU" sz="16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0255" name="Text Box 6"/>
          <p:cNvSpPr txBox="1">
            <a:spLocks noChangeArrowheads="1"/>
          </p:cNvSpPr>
          <p:nvPr/>
        </p:nvSpPr>
        <p:spPr bwMode="auto">
          <a:xfrm>
            <a:off x="648456" y="2465755"/>
            <a:ext cx="5931336" cy="218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В мире: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  <a:buFont typeface="Symbol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Международная Объединенная Комиссия </a:t>
            </a:r>
            <a:r>
              <a:rPr lang="en-US" altLang="ru-RU" sz="1400" dirty="0">
                <a:solidFill>
                  <a:srgbClr val="000000"/>
                </a:solidFill>
                <a:latin typeface="+mn-lt"/>
              </a:rPr>
              <a:t>JCI, 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США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  <a:buFont typeface="Symbol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Британский блок по аккредитации качества в здравоохранении, </a:t>
            </a:r>
            <a:r>
              <a:rPr lang="en-US" altLang="ru-RU" sz="1400" dirty="0">
                <a:solidFill>
                  <a:srgbClr val="000000"/>
                </a:solidFill>
                <a:latin typeface="+mn-lt"/>
              </a:rPr>
              <a:t>CHKS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200"/>
              <a:buFont typeface="Symbol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Аккредитация Канады, </a:t>
            </a:r>
            <a:r>
              <a:rPr lang="en-US" altLang="ru-RU" sz="1400" dirty="0">
                <a:solidFill>
                  <a:srgbClr val="000000"/>
                </a:solidFill>
                <a:latin typeface="+mn-lt"/>
              </a:rPr>
              <a:t>Accreditation Canada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200"/>
              <a:buFont typeface="Symbol" pitchFamily="18" charset="2"/>
              <a:buChar char="·"/>
            </a:pP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Австралийский совет по стандартам в здравоохранении, </a:t>
            </a:r>
            <a:r>
              <a:rPr lang="en-US" altLang="ru-RU" sz="1400" dirty="0">
                <a:solidFill>
                  <a:srgbClr val="000000"/>
                </a:solidFill>
                <a:latin typeface="+mn-lt"/>
              </a:rPr>
              <a:t>ACHS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000"/>
              <a:buFont typeface="Symbol" pitchFamily="18" charset="2"/>
              <a:buChar char="·"/>
            </a:pPr>
            <a:r>
              <a:rPr lang="en-US" altLang="ru-RU" sz="1400" dirty="0">
                <a:solidFill>
                  <a:srgbClr val="000000"/>
                </a:solidFill>
                <a:latin typeface="+mn-lt"/>
              </a:rPr>
              <a:t>European Foundation for Quality Management, EFQM, 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Бельгия</a:t>
            </a:r>
            <a:endParaRPr lang="ru-RU" altLang="ru-RU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56" name="AutoShape 7"/>
          <p:cNvSpPr>
            <a:spLocks noChangeArrowheads="1"/>
          </p:cNvSpPr>
          <p:nvPr/>
        </p:nvSpPr>
        <p:spPr bwMode="auto">
          <a:xfrm>
            <a:off x="3467280" y="1806698"/>
            <a:ext cx="293688" cy="659057"/>
          </a:xfrm>
          <a:prstGeom prst="downArrow">
            <a:avLst>
              <a:gd name="adj1" fmla="val 50000"/>
              <a:gd name="adj2" fmla="val 78243"/>
            </a:avLst>
          </a:prstGeom>
          <a:solidFill>
            <a:srgbClr val="6AA6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10257" name="AutoShape 8"/>
          <p:cNvSpPr>
            <a:spLocks noChangeArrowheads="1"/>
          </p:cNvSpPr>
          <p:nvPr/>
        </p:nvSpPr>
        <p:spPr bwMode="auto">
          <a:xfrm>
            <a:off x="8603290" y="1786366"/>
            <a:ext cx="293688" cy="647463"/>
          </a:xfrm>
          <a:prstGeom prst="downArrow">
            <a:avLst>
              <a:gd name="adj1" fmla="val 50000"/>
              <a:gd name="adj2" fmla="val 78243"/>
            </a:avLst>
          </a:prstGeom>
          <a:solidFill>
            <a:srgbClr val="6AA6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000">
              <a:solidFill>
                <a:prstClr val="black"/>
              </a:solidFill>
            </a:endParaRPr>
          </a:p>
        </p:txBody>
      </p:sp>
      <p:sp>
        <p:nvSpPr>
          <p:cNvPr id="10258" name="Text Box 10"/>
          <p:cNvSpPr txBox="1">
            <a:spLocks noChangeArrowheads="1"/>
          </p:cNvSpPr>
          <p:nvPr/>
        </p:nvSpPr>
        <p:spPr bwMode="auto">
          <a:xfrm>
            <a:off x="6380574" y="2465755"/>
            <a:ext cx="5032808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Республика Казахстан: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200"/>
              <a:buFont typeface="Symbol" pitchFamily="18" charset="2"/>
              <a:buChar char="·"/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Центр аккредитации РЦРЗ 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(январь 2017)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200"/>
              <a:buFont typeface="Symbol" pitchFamily="18" charset="2"/>
              <a:buChar char="·"/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Стандарты аккредитации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: Стационар и АПО (Июнь, август 2017)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SzPts val="1200"/>
              <a:buFont typeface="Symbol" pitchFamily="18" charset="2"/>
              <a:buChar char="·"/>
            </a:pPr>
            <a:r>
              <a:rPr lang="ru-RU" altLang="ru-RU" sz="1400" b="1" dirty="0">
                <a:solidFill>
                  <a:srgbClr val="000000"/>
                </a:solidFill>
                <a:latin typeface="+mn-lt"/>
              </a:rPr>
              <a:t>Учебная программа для экспертов </a:t>
            </a:r>
            <a:r>
              <a:rPr lang="ru-RU" altLang="ru-RU" sz="1400" dirty="0">
                <a:solidFill>
                  <a:srgbClr val="000000"/>
                </a:solidFill>
                <a:latin typeface="+mn-lt"/>
              </a:rPr>
              <a:t>(Август 2017)</a:t>
            </a:r>
            <a:endParaRPr lang="ru-RU" altLang="ru-RU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0259" name="Text Box 11"/>
          <p:cNvSpPr txBox="1">
            <a:spLocks noChangeArrowheads="1"/>
          </p:cNvSpPr>
          <p:nvPr/>
        </p:nvSpPr>
        <p:spPr bwMode="auto">
          <a:xfrm>
            <a:off x="170396" y="6009542"/>
            <a:ext cx="11716921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+mn-lt"/>
              </a:rPr>
              <a:t>Центр аккредитации РЦРЗ стал единственной организацией на территории СНГ и Восточной Европы, получивший аккредитацию по всем программам </a:t>
            </a:r>
            <a:r>
              <a:rPr lang="en-US" altLang="ru-RU" sz="1600" dirty="0">
                <a:solidFill>
                  <a:srgbClr val="000000"/>
                </a:solidFill>
                <a:latin typeface="+mn-lt"/>
              </a:rPr>
              <a:t>ISQua</a:t>
            </a:r>
            <a:r>
              <a:rPr lang="ru-RU" altLang="ru-RU" sz="1600" dirty="0">
                <a:solidFill>
                  <a:srgbClr val="000000"/>
                </a:solidFill>
                <a:latin typeface="+mn-lt"/>
              </a:rPr>
              <a:t>. Таким образом, Центр аккредитации РЦРЗ получил возможность выйти на международный уровень, как в лице аккредитующего органа, так и в виде консалтинговой компании. </a:t>
            </a:r>
            <a:endParaRPr lang="ru-RU" altLang="ru-RU" sz="20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B11A3E62-773D-42D5-99D5-2DC8E7C2F8AD}"/>
              </a:ext>
            </a:extLst>
          </p:cNvPr>
          <p:cNvSpPr/>
          <p:nvPr/>
        </p:nvSpPr>
        <p:spPr>
          <a:xfrm>
            <a:off x="8989411" y="20387"/>
            <a:ext cx="1248842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8" name="Picture 3" descr="log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316" y="70457"/>
            <a:ext cx="936104" cy="6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1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процесс 13"/>
          <p:cNvSpPr/>
          <p:nvPr/>
        </p:nvSpPr>
        <p:spPr>
          <a:xfrm>
            <a:off x="2874913" y="1398622"/>
            <a:ext cx="811213" cy="795337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463" name="Oval 3"/>
          <p:cNvSpPr>
            <a:spLocks noChangeArrowheads="1"/>
          </p:cNvSpPr>
          <p:nvPr/>
        </p:nvSpPr>
        <p:spPr bwMode="auto">
          <a:xfrm>
            <a:off x="2652601" y="1398622"/>
            <a:ext cx="669925" cy="795337"/>
          </a:xfrm>
          <a:prstGeom prst="ellipse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479376" y="1398622"/>
            <a:ext cx="2522537" cy="79533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9465" name="Oval 5"/>
          <p:cNvSpPr>
            <a:spLocks noChangeArrowheads="1"/>
          </p:cNvSpPr>
          <p:nvPr/>
        </p:nvSpPr>
        <p:spPr bwMode="auto">
          <a:xfrm>
            <a:off x="111028" y="1392274"/>
            <a:ext cx="854075" cy="8016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6" name="AutoShape 6"/>
          <p:cNvSpPr>
            <a:spLocks noChangeArrowheads="1"/>
          </p:cNvSpPr>
          <p:nvPr/>
        </p:nvSpPr>
        <p:spPr bwMode="auto">
          <a:xfrm rot="5400000">
            <a:off x="873870" y="1715330"/>
            <a:ext cx="274637" cy="1555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67" name="Text Box 7"/>
          <p:cNvSpPr txBox="1">
            <a:spLocks noChangeArrowheads="1"/>
          </p:cNvSpPr>
          <p:nvPr/>
        </p:nvSpPr>
        <p:spPr bwMode="auto">
          <a:xfrm>
            <a:off x="1120664" y="1682782"/>
            <a:ext cx="18669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srgbClr val="FFFFFF"/>
                </a:solidFill>
                <a:latin typeface="+mn-lt"/>
              </a:rPr>
              <a:t>САМООЦЕНКА</a:t>
            </a:r>
          </a:p>
        </p:txBody>
      </p:sp>
      <p:sp>
        <p:nvSpPr>
          <p:cNvPr id="36" name="Диагональная полоса 35"/>
          <p:cNvSpPr/>
          <p:nvPr/>
        </p:nvSpPr>
        <p:spPr>
          <a:xfrm rot="8219274">
            <a:off x="3415369" y="1505308"/>
            <a:ext cx="542117" cy="581989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20954" y="1601822"/>
            <a:ext cx="360363" cy="3841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</a:rPr>
              <a:t>1</a:t>
            </a:r>
          </a:p>
        </p:txBody>
      </p:sp>
      <p:pic>
        <p:nvPicPr>
          <p:cNvPr id="19470" name="Рисунок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27" y="1562133"/>
            <a:ext cx="4286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Блок-схема: процесс 41"/>
          <p:cNvSpPr/>
          <p:nvPr/>
        </p:nvSpPr>
        <p:spPr>
          <a:xfrm>
            <a:off x="7346952" y="3294647"/>
            <a:ext cx="812800" cy="788411"/>
          </a:xfrm>
          <a:prstGeom prst="flowChartProcess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472" name="Oval 3"/>
          <p:cNvSpPr>
            <a:spLocks noChangeArrowheads="1"/>
          </p:cNvSpPr>
          <p:nvPr/>
        </p:nvSpPr>
        <p:spPr bwMode="auto">
          <a:xfrm>
            <a:off x="7018339" y="3294647"/>
            <a:ext cx="657225" cy="788411"/>
          </a:xfrm>
          <a:prstGeom prst="ellipse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73" name="Rectangle 4"/>
          <p:cNvSpPr>
            <a:spLocks noChangeArrowheads="1"/>
          </p:cNvSpPr>
          <p:nvPr/>
        </p:nvSpPr>
        <p:spPr bwMode="auto">
          <a:xfrm>
            <a:off x="2928939" y="3292475"/>
            <a:ext cx="4443412" cy="795338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74" name="Oval 5"/>
          <p:cNvSpPr>
            <a:spLocks noChangeArrowheads="1"/>
          </p:cNvSpPr>
          <p:nvPr/>
        </p:nvSpPr>
        <p:spPr bwMode="auto">
          <a:xfrm>
            <a:off x="2560700" y="3287713"/>
            <a:ext cx="854075" cy="800100"/>
          </a:xfrm>
          <a:prstGeom prst="ellipse">
            <a:avLst/>
          </a:prstGeom>
          <a:solidFill>
            <a:srgbClr val="FFFFFF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75" name="AutoShape 6"/>
          <p:cNvSpPr>
            <a:spLocks noChangeArrowheads="1"/>
          </p:cNvSpPr>
          <p:nvPr/>
        </p:nvSpPr>
        <p:spPr bwMode="auto">
          <a:xfrm rot="5400000">
            <a:off x="3306031" y="3607602"/>
            <a:ext cx="274637" cy="1555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8" name="Диагональная полоса 47"/>
          <p:cNvSpPr/>
          <p:nvPr/>
        </p:nvSpPr>
        <p:spPr>
          <a:xfrm rot="8219274">
            <a:off x="7890843" y="3400605"/>
            <a:ext cx="537816" cy="576494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93051" y="3497265"/>
            <a:ext cx="360363" cy="38258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</a:rPr>
              <a:t>2</a:t>
            </a:r>
          </a:p>
        </p:txBody>
      </p:sp>
      <p:pic>
        <p:nvPicPr>
          <p:cNvPr id="19478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325" y="3497267"/>
            <a:ext cx="528637" cy="40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Блок-схема: процесс 50"/>
          <p:cNvSpPr/>
          <p:nvPr/>
        </p:nvSpPr>
        <p:spPr>
          <a:xfrm>
            <a:off x="10855531" y="5834187"/>
            <a:ext cx="820784" cy="79531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147"/>
              <a:gd name="connsiteY0" fmla="*/ 0 h 10000"/>
              <a:gd name="connsiteX1" fmla="*/ 10000 w 10147"/>
              <a:gd name="connsiteY1" fmla="*/ 0 h 10000"/>
              <a:gd name="connsiteX2" fmla="*/ 10147 w 10147"/>
              <a:gd name="connsiteY2" fmla="*/ 9970 h 10000"/>
              <a:gd name="connsiteX3" fmla="*/ 0 w 10147"/>
              <a:gd name="connsiteY3" fmla="*/ 10000 h 10000"/>
              <a:gd name="connsiteX4" fmla="*/ 0 w 10147"/>
              <a:gd name="connsiteY4" fmla="*/ 0 h 10000"/>
              <a:gd name="connsiteX0" fmla="*/ 0 w 10118"/>
              <a:gd name="connsiteY0" fmla="*/ 0 h 10060"/>
              <a:gd name="connsiteX1" fmla="*/ 10000 w 10118"/>
              <a:gd name="connsiteY1" fmla="*/ 0 h 10060"/>
              <a:gd name="connsiteX2" fmla="*/ 10118 w 10118"/>
              <a:gd name="connsiteY2" fmla="*/ 10060 h 10060"/>
              <a:gd name="connsiteX3" fmla="*/ 0 w 10118"/>
              <a:gd name="connsiteY3" fmla="*/ 10000 h 10060"/>
              <a:gd name="connsiteX4" fmla="*/ 0 w 10118"/>
              <a:gd name="connsiteY4" fmla="*/ 0 h 10060"/>
              <a:gd name="connsiteX0" fmla="*/ 0 w 10118"/>
              <a:gd name="connsiteY0" fmla="*/ 0 h 10120"/>
              <a:gd name="connsiteX1" fmla="*/ 10000 w 10118"/>
              <a:gd name="connsiteY1" fmla="*/ 0 h 10120"/>
              <a:gd name="connsiteX2" fmla="*/ 10118 w 10118"/>
              <a:gd name="connsiteY2" fmla="*/ 10120 h 10120"/>
              <a:gd name="connsiteX3" fmla="*/ 0 w 10118"/>
              <a:gd name="connsiteY3" fmla="*/ 10000 h 10120"/>
              <a:gd name="connsiteX4" fmla="*/ 0 w 10118"/>
              <a:gd name="connsiteY4" fmla="*/ 0 h 10120"/>
              <a:gd name="connsiteX0" fmla="*/ 0 w 10118"/>
              <a:gd name="connsiteY0" fmla="*/ 0 h 10000"/>
              <a:gd name="connsiteX1" fmla="*/ 10000 w 10118"/>
              <a:gd name="connsiteY1" fmla="*/ 0 h 10000"/>
              <a:gd name="connsiteX2" fmla="*/ 10118 w 10118"/>
              <a:gd name="connsiteY2" fmla="*/ 10000 h 10000"/>
              <a:gd name="connsiteX3" fmla="*/ 0 w 10118"/>
              <a:gd name="connsiteY3" fmla="*/ 10000 h 10000"/>
              <a:gd name="connsiteX4" fmla="*/ 0 w 10118"/>
              <a:gd name="connsiteY4" fmla="*/ 0 h 10000"/>
              <a:gd name="connsiteX0" fmla="*/ 0 w 10118"/>
              <a:gd name="connsiteY0" fmla="*/ 0 h 10060"/>
              <a:gd name="connsiteX1" fmla="*/ 10000 w 10118"/>
              <a:gd name="connsiteY1" fmla="*/ 0 h 10060"/>
              <a:gd name="connsiteX2" fmla="*/ 10118 w 10118"/>
              <a:gd name="connsiteY2" fmla="*/ 10060 h 10060"/>
              <a:gd name="connsiteX3" fmla="*/ 0 w 10118"/>
              <a:gd name="connsiteY3" fmla="*/ 10000 h 10060"/>
              <a:gd name="connsiteX4" fmla="*/ 0 w 10118"/>
              <a:gd name="connsiteY4" fmla="*/ 0 h 1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18" h="10060">
                <a:moveTo>
                  <a:pt x="0" y="0"/>
                </a:moveTo>
                <a:lnTo>
                  <a:pt x="10000" y="0"/>
                </a:lnTo>
                <a:cubicBezTo>
                  <a:pt x="10039" y="3353"/>
                  <a:pt x="10079" y="6707"/>
                  <a:pt x="10118" y="10060"/>
                </a:cubicBez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480" name="Oval 3"/>
          <p:cNvSpPr>
            <a:spLocks noChangeArrowheads="1"/>
          </p:cNvSpPr>
          <p:nvPr/>
        </p:nvSpPr>
        <p:spPr bwMode="auto">
          <a:xfrm>
            <a:off x="10547116" y="5833391"/>
            <a:ext cx="700087" cy="796925"/>
          </a:xfrm>
          <a:prstGeom prst="ellipse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81" name="Rectangle 4"/>
          <p:cNvSpPr>
            <a:spLocks noChangeArrowheads="1"/>
          </p:cNvSpPr>
          <p:nvPr/>
        </p:nvSpPr>
        <p:spPr bwMode="auto">
          <a:xfrm>
            <a:off x="6183958" y="5834186"/>
            <a:ext cx="4745038" cy="795337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82" name="Oval 5"/>
          <p:cNvSpPr>
            <a:spLocks noChangeArrowheads="1"/>
          </p:cNvSpPr>
          <p:nvPr/>
        </p:nvSpPr>
        <p:spPr bwMode="auto">
          <a:xfrm>
            <a:off x="5841071" y="5834186"/>
            <a:ext cx="854075" cy="801687"/>
          </a:xfrm>
          <a:prstGeom prst="ellipse">
            <a:avLst/>
          </a:prstGeom>
          <a:solidFill>
            <a:srgbClr val="FFFFFF"/>
          </a:solidFill>
          <a:ln w="25400" algn="ctr">
            <a:solidFill>
              <a:schemeClr val="tx2"/>
            </a:solidFill>
            <a:round/>
            <a:headEnd/>
            <a:tailEnd/>
          </a:ln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9483" name="AutoShape 6"/>
          <p:cNvSpPr>
            <a:spLocks noChangeArrowheads="1"/>
          </p:cNvSpPr>
          <p:nvPr/>
        </p:nvSpPr>
        <p:spPr bwMode="auto">
          <a:xfrm rot="5400000">
            <a:off x="6603914" y="6157242"/>
            <a:ext cx="274637" cy="155575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7" name="Диагональная полоса 56"/>
          <p:cNvSpPr/>
          <p:nvPr/>
        </p:nvSpPr>
        <p:spPr>
          <a:xfrm rot="8219274">
            <a:off x="11396383" y="5939140"/>
            <a:ext cx="540720" cy="585428"/>
          </a:xfrm>
          <a:prstGeom prst="diagStrip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1358475" y="6046812"/>
            <a:ext cx="361950" cy="38417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chemeClr val="tx2"/>
                </a:solidFill>
              </a:rPr>
              <a:t>3</a:t>
            </a:r>
          </a:p>
        </p:txBody>
      </p:sp>
      <p:pic>
        <p:nvPicPr>
          <p:cNvPr id="19486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120" y="5995988"/>
            <a:ext cx="487363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7" name="Text Box 7"/>
          <p:cNvSpPr txBox="1">
            <a:spLocks noChangeArrowheads="1"/>
          </p:cNvSpPr>
          <p:nvPr/>
        </p:nvSpPr>
        <p:spPr bwMode="auto">
          <a:xfrm>
            <a:off x="3462339" y="3552825"/>
            <a:ext cx="40513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FFFFFF"/>
                </a:solidFill>
                <a:latin typeface="+mn-lt"/>
              </a:rPr>
              <a:t>Внешняя комплексная оценка</a:t>
            </a:r>
          </a:p>
        </p:txBody>
      </p:sp>
      <p:sp>
        <p:nvSpPr>
          <p:cNvPr id="19488" name="Text Box 7"/>
          <p:cNvSpPr txBox="1">
            <a:spLocks noChangeArrowheads="1"/>
          </p:cNvSpPr>
          <p:nvPr/>
        </p:nvSpPr>
        <p:spPr bwMode="auto">
          <a:xfrm>
            <a:off x="6899983" y="5953125"/>
            <a:ext cx="405288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FFFFFF"/>
                </a:solidFill>
                <a:latin typeface="+mn-lt"/>
              </a:rPr>
              <a:t>Постаккредитационный мониторинг</a:t>
            </a:r>
          </a:p>
        </p:txBody>
      </p:sp>
      <p:sp>
        <p:nvSpPr>
          <p:cNvPr id="19489" name="Прямоугольник 9"/>
          <p:cNvSpPr>
            <a:spLocks noChangeArrowheads="1"/>
          </p:cNvSpPr>
          <p:nvPr/>
        </p:nvSpPr>
        <p:spPr bwMode="auto">
          <a:xfrm>
            <a:off x="2063552" y="2297994"/>
            <a:ext cx="9793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/>
                </a:solidFill>
                <a:cs typeface="Times New Roman" pitchFamily="18" charset="0"/>
              </a:rPr>
              <a:t>Самооценка -  проводится медицинской организацией самостоятельно или с привлечение консультантов, имеющих опыт и навыки по внедрению стандартов аккредитации. </a:t>
            </a:r>
          </a:p>
        </p:txBody>
      </p:sp>
      <p:sp>
        <p:nvSpPr>
          <p:cNvPr id="19490" name="Прямоугольник 60"/>
          <p:cNvSpPr>
            <a:spLocks noChangeArrowheads="1"/>
          </p:cNvSpPr>
          <p:nvPr/>
        </p:nvSpPr>
        <p:spPr bwMode="auto">
          <a:xfrm>
            <a:off x="3351275" y="4159373"/>
            <a:ext cx="7514221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/>
                </a:solidFill>
                <a:cs typeface="Times New Roman" pitchFamily="18" charset="0"/>
              </a:rPr>
              <a:t>Проводится экспертной группой на основе: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/>
                </a:solidFill>
                <a:cs typeface="Times New Roman" pitchFamily="18" charset="0"/>
              </a:rPr>
              <a:t>     1) обзора документов;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/>
                </a:solidFill>
                <a:cs typeface="Times New Roman" pitchFamily="18" charset="0"/>
              </a:rPr>
              <a:t>     2) опроса персонала;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/>
                </a:solidFill>
                <a:cs typeface="Times New Roman" pitchFamily="18" charset="0"/>
              </a:rPr>
              <a:t>     3) трейсеров (индивидуальный, системный, профильный);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2"/>
                </a:solidFill>
                <a:cs typeface="Times New Roman" pitchFamily="18" charset="0"/>
              </a:rPr>
              <a:t>     4) наблюдения.</a:t>
            </a:r>
            <a:r>
              <a:rPr lang="ru-RU" b="1" dirty="0">
                <a:solidFill>
                  <a:schemeClr val="accent2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9491" name="Прямоугольник 61"/>
          <p:cNvSpPr>
            <a:spLocks noChangeArrowheads="1"/>
          </p:cNvSpPr>
          <p:nvPr/>
        </p:nvSpPr>
        <p:spPr bwMode="auto">
          <a:xfrm>
            <a:off x="0" y="668461"/>
            <a:ext cx="12058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chemeClr val="accent2"/>
                </a:solidFill>
                <a:cs typeface="Times New Roman" pitchFamily="18" charset="0"/>
              </a:rPr>
              <a:t>АККРЕДИТАЦИЯ МЕДИЦИНСКИХ ОРГАНИЗАЦИЙ СОСТОИТ ИЗ СЛЕДУЮЩИХ ЭТАПОВ: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DB9A5DE5-DE61-4A19-B75C-7DAA24FD100F}"/>
              </a:ext>
            </a:extLst>
          </p:cNvPr>
          <p:cNvSpPr/>
          <p:nvPr/>
        </p:nvSpPr>
        <p:spPr>
          <a:xfrm>
            <a:off x="0" y="127000"/>
            <a:ext cx="12192000" cy="442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/>
                </a:solidFill>
                <a:cs typeface="Arial" pitchFamily="34" charset="0"/>
              </a:rPr>
              <a:t>ЭТАПЫ ПРОВЕДЕНИЯ АККРЕДИТАЦИИ</a:t>
            </a:r>
          </a:p>
        </p:txBody>
      </p:sp>
    </p:spTree>
    <p:extLst>
      <p:ext uri="{BB962C8B-B14F-4D97-AF65-F5344CB8AC3E}">
        <p14:creationId xmlns:p14="http://schemas.microsoft.com/office/powerpoint/2010/main" val="3000757143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здание, внутренний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135F69A5-F328-425E-B53A-5C522D51C7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1"/>
          <a:stretch/>
        </p:blipFill>
        <p:spPr>
          <a:xfrm>
            <a:off x="2725334" y="548681"/>
            <a:ext cx="9212653" cy="6309319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864380" y="5316895"/>
            <a:ext cx="22019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2 категория  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3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23832" y="4048526"/>
            <a:ext cx="130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1 категория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3 года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52298" y="2598984"/>
            <a:ext cx="1027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Высшая </a:t>
            </a:r>
          </a:p>
          <a:p>
            <a:pPr algn="ctr"/>
            <a:r>
              <a:rPr lang="ru-RU" sz="1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3 года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0" y="620689"/>
            <a:ext cx="6338046" cy="1296144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ea typeface="Calibri"/>
              </a:rPr>
              <a:t>Высшая категория аккредитации присваивается при соответствии  стандартам 1 ранга не менее 90 %, стандартам 2 ранга не менее 80 %,  стандартам 3 ранга не менее 70 %</a:t>
            </a:r>
            <a:endParaRPr lang="ru-RU" sz="14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" y="3762050"/>
            <a:ext cx="4943874" cy="1586836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ea typeface="Calibri"/>
              </a:rPr>
              <a:t>Вторая категория аккредитации присваивается  при соответствии стандартам 1 ранга не менее 60 %, стандартам 2 ранга не менее 55 %, стандартам 3 ранга не менее 50 %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0" y="2013293"/>
            <a:ext cx="5721544" cy="1676627"/>
          </a:xfrm>
          <a:prstGeom prst="homePlate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ea typeface="Calibri"/>
              </a:rPr>
              <a:t>Первая категория аккредитации присваивается при соответствии стандартам 1 ранга не менее 70 %, стандартам 2 ранга не менее 65 %, стандартам 3 ранга не менее 60 %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784276" y="6569968"/>
            <a:ext cx="4153711" cy="288032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Статус </a:t>
            </a:r>
            <a:r>
              <a:rPr lang="ru-RU" sz="2000" b="1" dirty="0" err="1">
                <a:solidFill>
                  <a:schemeClr val="accent2"/>
                </a:solidFill>
                <a:cs typeface="Times New Roman" panose="02020603050405020304" pitchFamily="18" charset="0"/>
              </a:rPr>
              <a:t>преаккредитации</a:t>
            </a:r>
            <a:endParaRPr lang="ru-RU" sz="20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10880" y="5445346"/>
            <a:ext cx="4340964" cy="1512045"/>
          </a:xfrm>
          <a:prstGeom prst="homePlate">
            <a:avLst/>
          </a:prstGeom>
          <a:solidFill>
            <a:schemeClr val="tx2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</a:pPr>
            <a:r>
              <a:rPr lang="ru-RU" sz="1400" dirty="0">
                <a:solidFill>
                  <a:schemeClr val="bg1"/>
                </a:solidFill>
                <a:ea typeface="Calibri"/>
              </a:rPr>
              <a:t>Преаккредитация при соответствии стандартам менее 60 %, стандартам 2 ранга менее 55 %, стандартам 3 ранга  менее 50 %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130484" y="765103"/>
            <a:ext cx="4734268" cy="2880320"/>
          </a:xfrm>
          <a:prstGeom prst="ellipse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rgbClr val="0000FF"/>
              </a:buClr>
              <a:buSzPct val="60000"/>
              <a:defRPr/>
            </a:pPr>
            <a:r>
              <a:rPr lang="ru-RU" sz="1400" dirty="0">
                <a:solidFill>
                  <a:prstClr val="black"/>
                </a:solidFill>
              </a:rPr>
              <a:t>Приказ Министра здравоохранения Республики Казахстан от 18 апреля 2017 года № 309 «О внесении изменения в приказ Министра здравоохранения и социального развития Республики Казахстан от 10 марта 2015 года </a:t>
            </a:r>
            <a:r>
              <a:rPr lang="ru-RU" sz="1400" b="1" dirty="0">
                <a:solidFill>
                  <a:schemeClr val="accent2"/>
                </a:solidFill>
              </a:rPr>
              <a:t>№ 127 </a:t>
            </a:r>
            <a:r>
              <a:rPr lang="ru-RU" sz="1400" dirty="0">
                <a:solidFill>
                  <a:prstClr val="black"/>
                </a:solidFill>
              </a:rPr>
              <a:t>«Об утверждении Правил аккредитации в области здравоохранения»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A24F6F29-53CB-46CF-85B5-64440505D041}"/>
              </a:ext>
            </a:extLst>
          </p:cNvPr>
          <p:cNvSpPr/>
          <p:nvPr/>
        </p:nvSpPr>
        <p:spPr>
          <a:xfrm>
            <a:off x="0" y="111261"/>
            <a:ext cx="12192000" cy="442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bg1"/>
                </a:solidFill>
                <a:cs typeface="Arial" pitchFamily="34" charset="0"/>
              </a:rPr>
              <a:t>ИЗ ПРАВИЛ ПРОВЕДЕНИЯ АККРЕДИТАЦИИ МЕДИЦИНСКИХ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21990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bject 5"/>
          <p:cNvSpPr>
            <a:spLocks/>
          </p:cNvSpPr>
          <p:nvPr/>
        </p:nvSpPr>
        <p:spPr bwMode="auto">
          <a:xfrm>
            <a:off x="4090566" y="1344613"/>
            <a:ext cx="8101434" cy="2139950"/>
          </a:xfrm>
          <a:custGeom>
            <a:avLst/>
            <a:gdLst>
              <a:gd name="T0" fmla="*/ 0 w 3738879"/>
              <a:gd name="T1" fmla="*/ 2139869 h 3348354"/>
              <a:gd name="T2" fmla="*/ 5260262 w 3738879"/>
              <a:gd name="T3" fmla="*/ 2139869 h 3348354"/>
              <a:gd name="T4" fmla="*/ 5260262 w 3738879"/>
              <a:gd name="T5" fmla="*/ 0 h 3348354"/>
              <a:gd name="T6" fmla="*/ 0 w 3738879"/>
              <a:gd name="T7" fmla="*/ 0 h 3348354"/>
              <a:gd name="T8" fmla="*/ 0 w 3738879"/>
              <a:gd name="T9" fmla="*/ 2139869 h 3348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38879" h="3348354">
                <a:moveTo>
                  <a:pt x="0" y="3348228"/>
                </a:moveTo>
                <a:lnTo>
                  <a:pt x="3738372" y="3348228"/>
                </a:lnTo>
                <a:lnTo>
                  <a:pt x="3738372" y="0"/>
                </a:lnTo>
                <a:lnTo>
                  <a:pt x="0" y="0"/>
                </a:lnTo>
                <a:lnTo>
                  <a:pt x="0" y="3348228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9635" name="object 5"/>
          <p:cNvSpPr>
            <a:spLocks/>
          </p:cNvSpPr>
          <p:nvPr/>
        </p:nvSpPr>
        <p:spPr bwMode="auto">
          <a:xfrm>
            <a:off x="0" y="1360488"/>
            <a:ext cx="5519183" cy="2139950"/>
          </a:xfrm>
          <a:custGeom>
            <a:avLst/>
            <a:gdLst>
              <a:gd name="T0" fmla="*/ 0 w 3738879"/>
              <a:gd name="T1" fmla="*/ 2139869 h 3348354"/>
              <a:gd name="T2" fmla="*/ 3566629 w 3738879"/>
              <a:gd name="T3" fmla="*/ 2139869 h 3348354"/>
              <a:gd name="T4" fmla="*/ 3566629 w 3738879"/>
              <a:gd name="T5" fmla="*/ 0 h 3348354"/>
              <a:gd name="T6" fmla="*/ 0 w 3738879"/>
              <a:gd name="T7" fmla="*/ 0 h 3348354"/>
              <a:gd name="T8" fmla="*/ 0 w 3738879"/>
              <a:gd name="T9" fmla="*/ 2139869 h 33483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738879" h="3348354">
                <a:moveTo>
                  <a:pt x="0" y="3348228"/>
                </a:moveTo>
                <a:lnTo>
                  <a:pt x="3738372" y="3348228"/>
                </a:lnTo>
                <a:lnTo>
                  <a:pt x="3738372" y="0"/>
                </a:lnTo>
                <a:lnTo>
                  <a:pt x="0" y="0"/>
                </a:lnTo>
                <a:lnTo>
                  <a:pt x="0" y="3348228"/>
                </a:lnTo>
                <a:close/>
              </a:path>
            </a:pathLst>
          </a:cu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9639" name="Прямоугольник 3"/>
          <p:cNvSpPr>
            <a:spLocks noChangeArrowheads="1"/>
          </p:cNvSpPr>
          <p:nvPr/>
        </p:nvSpPr>
        <p:spPr bwMode="auto">
          <a:xfrm>
            <a:off x="119336" y="549275"/>
            <a:ext cx="12072664" cy="725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8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4475A1"/>
                </a:solidFill>
                <a:cs typeface="Times New Roman" pitchFamily="18" charset="0"/>
              </a:rPr>
              <a:t>Всего в 2017 году аккредитация была проведена в 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180</a:t>
            </a:r>
            <a:r>
              <a:rPr lang="ru-RU" b="1" dirty="0">
                <a:solidFill>
                  <a:srgbClr val="4475A1"/>
                </a:solidFill>
                <a:cs typeface="Times New Roman" pitchFamily="18" charset="0"/>
              </a:rPr>
              <a:t> медицинских организациях Казахстана, из них 140 МО с государственной формой собственности и 40 МО - с частной формой собственности</a:t>
            </a:r>
            <a:endParaRPr lang="ru-RU" sz="8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69640" name="Picture 2" descr="Рисунок31"/>
          <p:cNvPicPr>
            <a:picLocks noChangeAspect="1" noChangeArrowheads="1"/>
          </p:cNvPicPr>
          <p:nvPr/>
        </p:nvPicPr>
        <p:blipFill>
          <a:blip r:embed="rId3">
            <a:lum bright="-4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694" y="1635992"/>
            <a:ext cx="887219" cy="90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9641" name="Picture 3" descr="Рисунок37"/>
          <p:cNvPicPr>
            <a:picLocks noChangeAspect="1" noChangeArrowheads="1"/>
          </p:cNvPicPr>
          <p:nvPr/>
        </p:nvPicPr>
        <p:blipFill>
          <a:blip r:embed="rId4">
            <a:lum bright="-4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818" y="1576958"/>
            <a:ext cx="880972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9642" name="Text Box 4"/>
          <p:cNvSpPr txBox="1">
            <a:spLocks noChangeArrowheads="1"/>
          </p:cNvSpPr>
          <p:nvPr/>
        </p:nvSpPr>
        <p:spPr bwMode="auto">
          <a:xfrm>
            <a:off x="2845913" y="2459608"/>
            <a:ext cx="1799429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C00000"/>
                </a:solidFill>
                <a:latin typeface="Calibri" pitchFamily="34" charset="0"/>
              </a:rPr>
              <a:t>40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4475A1"/>
                </a:solidFill>
                <a:latin typeface="Calibri" pitchFamily="34" charset="0"/>
              </a:rPr>
              <a:t>частные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9643" name="Text Box 5"/>
          <p:cNvSpPr txBox="1">
            <a:spLocks noChangeArrowheads="1"/>
          </p:cNvSpPr>
          <p:nvPr/>
        </p:nvSpPr>
        <p:spPr bwMode="auto">
          <a:xfrm>
            <a:off x="622090" y="2485008"/>
            <a:ext cx="2143072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C00000"/>
                </a:solidFill>
                <a:latin typeface="Calibri" pitchFamily="34" charset="0"/>
              </a:rPr>
              <a:t>140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4475A1"/>
                </a:solidFill>
                <a:latin typeface="Calibri" pitchFamily="34" charset="0"/>
              </a:rPr>
              <a:t>государственные</a:t>
            </a:r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69644" name="Picture 6" descr="Ресурс 2@3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444" y="1511300"/>
            <a:ext cx="1064247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9645" name="Picture 7" descr="Ресурс 5@3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46" y="1511300"/>
            <a:ext cx="1062164" cy="10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9646" name="Picture 8" descr="Ресурс 9@3x (3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76" y="1487191"/>
            <a:ext cx="1062164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69647" name="Picture 9" descr="Ресурс 4@3x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181" y="1525588"/>
            <a:ext cx="106424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69648" name="Text Box 10"/>
          <p:cNvSpPr txBox="1">
            <a:spLocks noChangeArrowheads="1"/>
          </p:cNvSpPr>
          <p:nvPr/>
        </p:nvSpPr>
        <p:spPr bwMode="auto">
          <a:xfrm>
            <a:off x="5993715" y="1693865"/>
            <a:ext cx="539411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>
                <a:solidFill>
                  <a:srgbClr val="2D4E6B"/>
                </a:solidFill>
                <a:latin typeface="Calibri" pitchFamily="34" charset="0"/>
              </a:rPr>
              <a:t>3 (2%)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9649" name="Text Box 11"/>
          <p:cNvSpPr txBox="1">
            <a:spLocks noChangeArrowheads="1"/>
          </p:cNvSpPr>
          <p:nvPr/>
        </p:nvSpPr>
        <p:spPr bwMode="auto">
          <a:xfrm>
            <a:off x="7340902" y="1724025"/>
            <a:ext cx="779592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2D4E6B"/>
                </a:solidFill>
                <a:latin typeface="Calibri" pitchFamily="34" charset="0"/>
              </a:rPr>
              <a:t>52 (29%)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9650" name="Text Box 12"/>
          <p:cNvSpPr txBox="1">
            <a:spLocks noChangeArrowheads="1"/>
          </p:cNvSpPr>
          <p:nvPr/>
        </p:nvSpPr>
        <p:spPr bwMode="auto">
          <a:xfrm>
            <a:off x="8853616" y="1725551"/>
            <a:ext cx="740284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2D4E6B"/>
                </a:solidFill>
                <a:latin typeface="Calibri" pitchFamily="34" charset="0"/>
              </a:rPr>
              <a:t>97 (54%)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9651" name="Text Box 13"/>
          <p:cNvSpPr txBox="1">
            <a:spLocks noChangeArrowheads="1"/>
          </p:cNvSpPr>
          <p:nvPr/>
        </p:nvSpPr>
        <p:spPr bwMode="auto">
          <a:xfrm>
            <a:off x="10342926" y="1753363"/>
            <a:ext cx="760755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2D4E6B"/>
                </a:solidFill>
                <a:latin typeface="Calibri" pitchFamily="34" charset="0"/>
              </a:rPr>
              <a:t>28 (15%)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9652" name="Text Box 14"/>
          <p:cNvSpPr txBox="1">
            <a:spLocks noChangeArrowheads="1"/>
          </p:cNvSpPr>
          <p:nvPr/>
        </p:nvSpPr>
        <p:spPr bwMode="auto">
          <a:xfrm>
            <a:off x="5475443" y="2711450"/>
            <a:ext cx="141205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C00000"/>
                </a:solidFill>
                <a:latin typeface="Calibri" pitchFamily="34" charset="0"/>
              </a:rPr>
              <a:t>Высшая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4475A1"/>
                </a:solidFill>
                <a:latin typeface="Calibri" pitchFamily="34" charset="0"/>
              </a:rPr>
              <a:t>категория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9653" name="Text Box 15"/>
          <p:cNvSpPr txBox="1">
            <a:spLocks noChangeArrowheads="1"/>
          </p:cNvSpPr>
          <p:nvPr/>
        </p:nvSpPr>
        <p:spPr bwMode="auto">
          <a:xfrm>
            <a:off x="7009050" y="2713038"/>
            <a:ext cx="141205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C00000"/>
                </a:solidFill>
                <a:latin typeface="Calibri" pitchFamily="34" charset="0"/>
              </a:rPr>
              <a:t>Первая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4475A1"/>
                </a:solidFill>
                <a:latin typeface="Calibri" pitchFamily="34" charset="0"/>
              </a:rPr>
              <a:t>категория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9654" name="Text Box 16"/>
          <p:cNvSpPr txBox="1">
            <a:spLocks noChangeArrowheads="1"/>
          </p:cNvSpPr>
          <p:nvPr/>
        </p:nvSpPr>
        <p:spPr bwMode="auto">
          <a:xfrm>
            <a:off x="8488715" y="2714625"/>
            <a:ext cx="141205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C00000"/>
                </a:solidFill>
                <a:latin typeface="Calibri" pitchFamily="34" charset="0"/>
              </a:rPr>
              <a:t>Вторая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>
                <a:solidFill>
                  <a:srgbClr val="4475A1"/>
                </a:solidFill>
                <a:latin typeface="Calibri" pitchFamily="34" charset="0"/>
              </a:rPr>
              <a:t>категория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9655" name="Text Box 17"/>
          <p:cNvSpPr txBox="1">
            <a:spLocks noChangeArrowheads="1"/>
          </p:cNvSpPr>
          <p:nvPr/>
        </p:nvSpPr>
        <p:spPr bwMode="auto">
          <a:xfrm>
            <a:off x="9754840" y="2696220"/>
            <a:ext cx="211167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Не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rgbClr val="C00000"/>
                </a:solidFill>
                <a:latin typeface="Calibri" pitchFamily="34" charset="0"/>
              </a:rPr>
              <a:t>аккредитованы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3781958"/>
            <a:ext cx="12191999" cy="356928"/>
          </a:xfrm>
          <a:prstGeom prst="rect">
            <a:avLst/>
          </a:prstGeom>
          <a:solidFill>
            <a:schemeClr val="tx2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b="1" kern="0" dirty="0">
                <a:solidFill>
                  <a:schemeClr val="bg1"/>
                </a:solidFill>
              </a:rPr>
              <a:t> Количество аккредитованных медорганизаций  в 2009-2017 гг </a:t>
            </a:r>
            <a:endParaRPr lang="ru-RU" b="1" kern="0" dirty="0">
              <a:solidFill>
                <a:schemeClr val="bg1"/>
              </a:solidFill>
            </a:endParaRPr>
          </a:p>
        </p:txBody>
      </p:sp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763079"/>
              </p:ext>
            </p:extLst>
          </p:nvPr>
        </p:nvGraphicFramePr>
        <p:xfrm>
          <a:off x="0" y="4138886"/>
          <a:ext cx="12191999" cy="27191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5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806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26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9471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5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1754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2192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10196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ГОДЫ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2009 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2011 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2013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2014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2017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994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Общее количество МО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1367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1201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127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218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241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180</a:t>
                      </a:r>
                    </a:p>
                  </a:txBody>
                  <a:tcPr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/>
                        <a:t>180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3F22681-3A12-4345-9E45-C5E2197AC9EE}"/>
              </a:ext>
            </a:extLst>
          </p:cNvPr>
          <p:cNvSpPr/>
          <p:nvPr/>
        </p:nvSpPr>
        <p:spPr>
          <a:xfrm>
            <a:off x="0" y="111261"/>
            <a:ext cx="12192000" cy="4429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  <a:cs typeface="Arial" pitchFamily="34" charset="0"/>
              </a:rPr>
              <a:t>ИТОГИ АККРЕДИТАЦИИ МЕДИЦИНСКИХ ОРГАНИЗАЦИЙ КАЗАХСТАНА ЗА 2017 ГОД</a:t>
            </a:r>
          </a:p>
        </p:txBody>
      </p:sp>
    </p:spTree>
    <p:extLst>
      <p:ext uri="{BB962C8B-B14F-4D97-AF65-F5344CB8AC3E}">
        <p14:creationId xmlns:p14="http://schemas.microsoft.com/office/powerpoint/2010/main" val="739762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r="36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12922" y="1025176"/>
            <a:ext cx="3930530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АМБУЛАТОРНО-ПОЛИКЛИНИЧЕСКАЯ ПОМОЩЬ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19876" y="3404495"/>
            <a:ext cx="3927511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ВОССТАНОВИТЕЛЬНОЕ ЛЕЧЕНИЕ И МЕДИЦИНСКАЯ РЕАБИЛИТАЦИЯ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2217" y="1024876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2217" y="3404496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2922" y="1807715"/>
            <a:ext cx="3930530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СТАЦИОНАРНАЯ ПОМОЩЬ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02217" y="1807415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12922" y="2606405"/>
            <a:ext cx="3930530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СКОРАЯ МЕДИЦИНСКУЮ ПОМОЩЬ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9876" y="4202585"/>
            <a:ext cx="3927511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ПАЛЛИАТИВНАЯ ПОМОЩЬ И СЕСТРИНСКИЙ УХОД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02217" y="2606105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02217" y="4202586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12630" y="6442312"/>
            <a:ext cx="3171333" cy="931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732498" y="6442312"/>
            <a:ext cx="9572132" cy="93133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424500" y="6372159"/>
            <a:ext cx="359132" cy="35361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9877" y="5016728"/>
            <a:ext cx="3927578" cy="6790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СЛУЖБА КРОВИ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02217" y="5016603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662" y="151097"/>
            <a:ext cx="455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546A"/>
                </a:solidFill>
                <a:latin typeface="Century Gothic" panose="020B0502020202020204" pitchFamily="34" charset="0"/>
              </a:rPr>
              <a:t>ПЕРЕСМОТР </a:t>
            </a:r>
            <a:r>
              <a:rPr lang="ru-RU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2012-2016</a:t>
            </a:r>
            <a:r>
              <a:rPr lang="ru-RU" sz="2400" b="1" dirty="0">
                <a:solidFill>
                  <a:srgbClr val="44546A"/>
                </a:solidFill>
                <a:latin typeface="Century Gothic" panose="020B0502020202020204" pitchFamily="34" charset="0"/>
              </a:rPr>
              <a:t> ГОДОВ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68743" y="1020575"/>
            <a:ext cx="3920425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АМБУЛАТОРНО-ПОЛИКЛИНИЧЕСКАЯ ПОМОЩЬ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875328" y="3399894"/>
            <a:ext cx="3917413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ВОССТАНОВИТЕЛЬНОЕ ЛЕЧЕНИЕ И МЕДИЦИНСКАЯ РЕАБИЛИТАЦИЯ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57670" y="1020275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357670" y="3399895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4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868743" y="1803114"/>
            <a:ext cx="3920425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СТАЦИОНАРНАЯ ПОМОЩЬ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357670" y="1802814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68743" y="2601804"/>
            <a:ext cx="3920425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prstClr val="white"/>
                </a:solidFill>
              </a:rPr>
              <a:t>СКОРАЯ МЕДИЦИНСКАЯ ПОМОЩЬ</a:t>
            </a:r>
          </a:p>
          <a:p>
            <a:pPr algn="ctr"/>
            <a:r>
              <a:rPr lang="ru-RU" sz="1600" dirty="0">
                <a:solidFill>
                  <a:prstClr val="white"/>
                </a:solidFill>
              </a:rPr>
              <a:t>И САНИТАРНАЯ АВИАЦИЯ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875328" y="4197984"/>
            <a:ext cx="3917413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ПАЛЛИАТИВНАЯ ПОМОЩЬ И СЕСТРИНСКИЙ УХОД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357670" y="2601504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3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357670" y="4197985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5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875328" y="5012001"/>
            <a:ext cx="3917413" cy="68377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white"/>
                </a:solidFill>
              </a:rPr>
              <a:t>СЛУЖБА КРОВИ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6357670" y="5012002"/>
            <a:ext cx="517659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041291" y="211120"/>
            <a:ext cx="3958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44546A"/>
                </a:solidFill>
                <a:latin typeface="Century Gothic" panose="020B0502020202020204" pitchFamily="34" charset="0"/>
              </a:rPr>
              <a:t>   ПЕРЕСМОТР </a:t>
            </a:r>
            <a:r>
              <a:rPr lang="ru-RU" sz="2400" b="1" dirty="0">
                <a:solidFill>
                  <a:srgbClr val="ED7D31"/>
                </a:solidFill>
                <a:latin typeface="Century Gothic" panose="020B0502020202020204" pitchFamily="34" charset="0"/>
              </a:rPr>
              <a:t>2018</a:t>
            </a:r>
            <a:r>
              <a:rPr lang="ru-RU" sz="2400" b="1" dirty="0">
                <a:solidFill>
                  <a:srgbClr val="44546A"/>
                </a:solidFill>
                <a:latin typeface="Century Gothic" panose="020B0502020202020204" pitchFamily="34" charset="0"/>
              </a:rPr>
              <a:t> ГОДА</a:t>
            </a: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992606" y="461628"/>
            <a:ext cx="0" cy="5778500"/>
          </a:xfrm>
          <a:prstGeom prst="line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56000">
                  <a:srgbClr val="44546A"/>
                </a:gs>
                <a:gs pos="100000">
                  <a:schemeClr val="bg1"/>
                </a:gs>
                <a:gs pos="50000">
                  <a:srgbClr val="44546A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747456" y="1020274"/>
            <a:ext cx="1022205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21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747456" y="3399894"/>
            <a:ext cx="1022205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21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747456" y="1802813"/>
            <a:ext cx="1022205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23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747456" y="2601503"/>
            <a:ext cx="1022205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21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747456" y="4197984"/>
            <a:ext cx="1022205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21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747456" y="5012001"/>
            <a:ext cx="1022205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18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0789174" y="1020275"/>
            <a:ext cx="1131992" cy="669392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98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0789174" y="3399897"/>
            <a:ext cx="1131992" cy="693395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86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794780" y="1802940"/>
            <a:ext cx="1126386" cy="668449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 174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0789174" y="2601630"/>
            <a:ext cx="1131992" cy="668149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78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789174" y="4197985"/>
            <a:ext cx="1131992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75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10789174" y="5012002"/>
            <a:ext cx="1131992" cy="683776"/>
          </a:xfrm>
          <a:prstGeom prst="rect">
            <a:avLst/>
          </a:prstGeom>
          <a:solidFill>
            <a:srgbClr val="0080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prstClr val="white"/>
                </a:solidFill>
                <a:latin typeface="Arial Black" panose="020B0A04020102020204" pitchFamily="34" charset="0"/>
              </a:rPr>
              <a:t>57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865533" y="1469570"/>
            <a:ext cx="1187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832713" y="2242470"/>
            <a:ext cx="1302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стандарта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889949" y="3045970"/>
            <a:ext cx="1187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850669" y="3844884"/>
            <a:ext cx="1187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845683" y="4626602"/>
            <a:ext cx="11875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832713" y="5440299"/>
            <a:ext cx="1426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стандартов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0917771" y="1449103"/>
            <a:ext cx="918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стандартов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1038187" y="2229468"/>
            <a:ext cx="8386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917771" y="3015597"/>
            <a:ext cx="918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стандартов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0916627" y="3835375"/>
            <a:ext cx="918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стандартов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0897921" y="4604825"/>
            <a:ext cx="918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стандартов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916626" y="5418778"/>
            <a:ext cx="9187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prstClr val="white"/>
                </a:solidFill>
              </a:rPr>
              <a:t>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val="250413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6F35577F-AF9F-4C16-A08F-B158CA55A258}"/>
              </a:ext>
            </a:extLst>
          </p:cNvPr>
          <p:cNvSpPr/>
          <p:nvPr/>
        </p:nvSpPr>
        <p:spPr>
          <a:xfrm>
            <a:off x="151894" y="5122566"/>
            <a:ext cx="6028987" cy="1436026"/>
          </a:xfrm>
          <a:prstGeom prst="rect">
            <a:avLst/>
          </a:prstGeom>
          <a:gradFill flip="none" rotWithShape="1">
            <a:gsLst>
              <a:gs pos="0">
                <a:srgbClr val="3A5896"/>
              </a:gs>
              <a:gs pos="0">
                <a:srgbClr val="91A1C0"/>
              </a:gs>
              <a:gs pos="63000">
                <a:srgbClr val="E8E9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01142517-A296-4772-BE19-A4416C09B4DE}"/>
              </a:ext>
            </a:extLst>
          </p:cNvPr>
          <p:cNvSpPr/>
          <p:nvPr/>
        </p:nvSpPr>
        <p:spPr>
          <a:xfrm>
            <a:off x="151894" y="1797580"/>
            <a:ext cx="6028987" cy="1436026"/>
          </a:xfrm>
          <a:prstGeom prst="rect">
            <a:avLst/>
          </a:prstGeom>
          <a:gradFill flip="none" rotWithShape="1">
            <a:gsLst>
              <a:gs pos="0">
                <a:srgbClr val="3A5896"/>
              </a:gs>
              <a:gs pos="0">
                <a:srgbClr val="91A1C0"/>
              </a:gs>
              <a:gs pos="63000">
                <a:srgbClr val="E8E9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EE8E215-DCCF-4176-8962-3D0887539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6" y="1817535"/>
            <a:ext cx="1415800" cy="128078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90A75750-C32D-423F-AC2F-4BBF2B101D6E}"/>
              </a:ext>
            </a:extLst>
          </p:cNvPr>
          <p:cNvSpPr/>
          <p:nvPr/>
        </p:nvSpPr>
        <p:spPr>
          <a:xfrm flipH="1">
            <a:off x="6256512" y="5122566"/>
            <a:ext cx="5783591" cy="1436026"/>
          </a:xfrm>
          <a:prstGeom prst="rect">
            <a:avLst/>
          </a:prstGeom>
          <a:gradFill flip="none" rotWithShape="1">
            <a:gsLst>
              <a:gs pos="0">
                <a:srgbClr val="3A5896"/>
              </a:gs>
              <a:gs pos="0">
                <a:srgbClr val="91A1C0"/>
              </a:gs>
              <a:gs pos="63000">
                <a:srgbClr val="E8E9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D547C7FF-1982-4C86-9740-7A75585649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526" y="5194959"/>
            <a:ext cx="1443546" cy="1223157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9ADC2A20-1696-4C77-96F4-39FF8353D162}"/>
              </a:ext>
            </a:extLst>
          </p:cNvPr>
          <p:cNvSpPr/>
          <p:nvPr/>
        </p:nvSpPr>
        <p:spPr>
          <a:xfrm>
            <a:off x="151894" y="3460273"/>
            <a:ext cx="6028987" cy="1436026"/>
          </a:xfrm>
          <a:prstGeom prst="rect">
            <a:avLst/>
          </a:prstGeom>
          <a:gradFill flip="none" rotWithShape="1">
            <a:gsLst>
              <a:gs pos="0">
                <a:srgbClr val="3A5896"/>
              </a:gs>
              <a:gs pos="0">
                <a:srgbClr val="91A1C0"/>
              </a:gs>
              <a:gs pos="63000">
                <a:srgbClr val="E8E9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0922B231-EC18-400A-AA0F-0EB90E54676F}"/>
              </a:ext>
            </a:extLst>
          </p:cNvPr>
          <p:cNvSpPr/>
          <p:nvPr/>
        </p:nvSpPr>
        <p:spPr>
          <a:xfrm flipH="1">
            <a:off x="6256512" y="3460273"/>
            <a:ext cx="5783593" cy="1436026"/>
          </a:xfrm>
          <a:prstGeom prst="rect">
            <a:avLst/>
          </a:prstGeom>
          <a:gradFill flip="none" rotWithShape="1">
            <a:gsLst>
              <a:gs pos="0">
                <a:srgbClr val="3A5896"/>
              </a:gs>
              <a:gs pos="0">
                <a:srgbClr val="91A1C0"/>
              </a:gs>
              <a:gs pos="63000">
                <a:srgbClr val="E8E9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39E7C5DC-15D2-4587-9232-1C943A18750A}"/>
              </a:ext>
            </a:extLst>
          </p:cNvPr>
          <p:cNvSpPr/>
          <p:nvPr/>
        </p:nvSpPr>
        <p:spPr>
          <a:xfrm flipH="1">
            <a:off x="6256513" y="1808799"/>
            <a:ext cx="5783592" cy="1436026"/>
          </a:xfrm>
          <a:prstGeom prst="rect">
            <a:avLst/>
          </a:prstGeom>
          <a:gradFill flip="none" rotWithShape="1">
            <a:gsLst>
              <a:gs pos="0">
                <a:srgbClr val="3A5896"/>
              </a:gs>
              <a:gs pos="0">
                <a:srgbClr val="91A1C0"/>
              </a:gs>
              <a:gs pos="63000">
                <a:srgbClr val="E8E9EA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57441FCE-40A3-48A2-9AAE-0B4B362B7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944" y="5194959"/>
            <a:ext cx="1674784" cy="12231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550D564-0313-470C-9513-8A4C35D1E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7068" y="3597555"/>
            <a:ext cx="1659527" cy="12231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3BFBF08B-ACC1-4B90-BD71-4C50E5BF2E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4" y="3597555"/>
            <a:ext cx="1622555" cy="12231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DB0C3813-C622-4F1F-BDF8-64C5EF3844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0063" y="1937598"/>
            <a:ext cx="1636665" cy="1051113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FA5CF3F3-8919-46AD-9EE6-85BB08ED9742}"/>
              </a:ext>
            </a:extLst>
          </p:cNvPr>
          <p:cNvSpPr/>
          <p:nvPr/>
        </p:nvSpPr>
        <p:spPr>
          <a:xfrm>
            <a:off x="0" y="0"/>
            <a:ext cx="12192000" cy="1436026"/>
          </a:xfrm>
          <a:prstGeom prst="rect">
            <a:avLst/>
          </a:prstGeom>
          <a:gradFill flip="none" rotWithShape="1">
            <a:gsLst>
              <a:gs pos="0">
                <a:srgbClr val="3A5896">
                  <a:shade val="30000"/>
                  <a:satMod val="115000"/>
                </a:srgbClr>
              </a:gs>
              <a:gs pos="50000">
                <a:srgbClr val="3A5896">
                  <a:shade val="67500"/>
                  <a:satMod val="115000"/>
                </a:srgbClr>
              </a:gs>
              <a:gs pos="100000">
                <a:srgbClr val="3A5896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7FF1DAC5-301A-4FB3-B11E-35E71AAEF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107" y="-223160"/>
            <a:ext cx="11889893" cy="11875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МЕЖДУНАРОДНЫЕ ЦЕЛИ ПО БЕЗОПАСНОСТИ ПАЦИЕНТА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9C9C327D-4A20-486B-82B7-E82EA374755F}"/>
              </a:ext>
            </a:extLst>
          </p:cNvPr>
          <p:cNvSpPr txBox="1"/>
          <p:nvPr/>
        </p:nvSpPr>
        <p:spPr>
          <a:xfrm>
            <a:off x="1643326" y="2120628"/>
            <a:ext cx="4430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3A5896"/>
                </a:solidFill>
              </a:rPr>
              <a:t>ПРАВИЛЬНАЯ ИДЕНТИФИКАЦИЯ</a:t>
            </a:r>
          </a:p>
          <a:p>
            <a:pPr algn="ctr"/>
            <a:r>
              <a:rPr lang="ru-RU" sz="2400" dirty="0">
                <a:solidFill>
                  <a:srgbClr val="3A5896"/>
                </a:solidFill>
              </a:rPr>
              <a:t>ПАЦИЕНТА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1E630775-2D74-4AA3-B0FB-165AF886A02B}"/>
              </a:ext>
            </a:extLst>
          </p:cNvPr>
          <p:cNvSpPr txBox="1"/>
          <p:nvPr/>
        </p:nvSpPr>
        <p:spPr>
          <a:xfrm>
            <a:off x="2176805" y="3805029"/>
            <a:ext cx="3363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3A5896"/>
                </a:solidFill>
              </a:rPr>
              <a:t>УЛУЧШЕНИЕ ТОЧНОСТИ </a:t>
            </a:r>
          </a:p>
          <a:p>
            <a:pPr algn="ctr"/>
            <a:r>
              <a:rPr lang="ru-RU" sz="2400" dirty="0">
                <a:solidFill>
                  <a:srgbClr val="3A5896"/>
                </a:solidFill>
              </a:rPr>
              <a:t>СООБЩЕНИЙ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CFF2F7C-4D92-4361-950B-3AD4DBF11967}"/>
              </a:ext>
            </a:extLst>
          </p:cNvPr>
          <p:cNvSpPr txBox="1"/>
          <p:nvPr/>
        </p:nvSpPr>
        <p:spPr>
          <a:xfrm>
            <a:off x="1507372" y="5425080"/>
            <a:ext cx="45886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3A5896"/>
                </a:solidFill>
              </a:rPr>
              <a:t>БЕЗОПАСНОСТЬ МЕДИКАМЕНТОВ</a:t>
            </a:r>
            <a:br>
              <a:rPr lang="ru-RU" sz="2400" dirty="0">
                <a:solidFill>
                  <a:srgbClr val="3A5896"/>
                </a:solidFill>
              </a:rPr>
            </a:br>
            <a:r>
              <a:rPr lang="ru-RU" sz="2400" dirty="0">
                <a:solidFill>
                  <a:srgbClr val="3A5896"/>
                </a:solidFill>
              </a:rPr>
              <a:t>ВЫСОКОГО РИСКА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7DE511E-A708-4F63-AFFC-6CB94FAF30C8}"/>
              </a:ext>
            </a:extLst>
          </p:cNvPr>
          <p:cNvSpPr txBox="1"/>
          <p:nvPr/>
        </p:nvSpPr>
        <p:spPr>
          <a:xfrm>
            <a:off x="7443651" y="2335375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3A5896"/>
                </a:solidFill>
              </a:rPr>
              <a:t>ВЕРИФИКАЦИЯ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BED5B770-BBF5-4C60-9629-629C77061D67}"/>
              </a:ext>
            </a:extLst>
          </p:cNvPr>
          <p:cNvSpPr txBox="1"/>
          <p:nvPr/>
        </p:nvSpPr>
        <p:spPr>
          <a:xfrm>
            <a:off x="7563445" y="3947453"/>
            <a:ext cx="192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3A5896"/>
                </a:solidFill>
              </a:rPr>
              <a:t>ГИГИЕНА РУК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E586339-AC55-460F-BA1C-A3C257AD349F}"/>
              </a:ext>
            </a:extLst>
          </p:cNvPr>
          <p:cNvSpPr txBox="1"/>
          <p:nvPr/>
        </p:nvSpPr>
        <p:spPr>
          <a:xfrm>
            <a:off x="7443651" y="5575704"/>
            <a:ext cx="2244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rgbClr val="3A5896"/>
                </a:solidFill>
              </a:rPr>
              <a:t>РИСК ПАДЕНИЙ</a:t>
            </a:r>
          </a:p>
        </p:txBody>
      </p:sp>
    </p:spTree>
    <p:extLst>
      <p:ext uri="{BB962C8B-B14F-4D97-AF65-F5344CB8AC3E}">
        <p14:creationId xmlns:p14="http://schemas.microsoft.com/office/powerpoint/2010/main" val="3179414512"/>
      </p:ext>
    </p:extLst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Office Them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Тонкие сплошные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Зеленый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Индикатор">
    <a:dk1>
      <a:srgbClr val="000000"/>
    </a:dk1>
    <a:lt1>
      <a:sysClr val="window" lastClr="FFFFFF"/>
    </a:lt1>
    <a:dk2>
      <a:srgbClr val="5E5E5E"/>
    </a:dk2>
    <a:lt2>
      <a:srgbClr val="DDDDDD"/>
    </a:lt2>
    <a:accent1>
      <a:srgbClr val="418AB3"/>
    </a:accent1>
    <a:accent2>
      <a:srgbClr val="A6B727"/>
    </a:accent2>
    <a:accent3>
      <a:srgbClr val="F69200"/>
    </a:accent3>
    <a:accent4>
      <a:srgbClr val="838383"/>
    </a:accent4>
    <a:accent5>
      <a:srgbClr val="FEC306"/>
    </a:accent5>
    <a:accent6>
      <a:srgbClr val="DF5327"/>
    </a:accent6>
    <a:hlink>
      <a:srgbClr val="F59E00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Синий и зеленый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7.xml><?xml version="1.0" encoding="utf-8"?>
<a:themeOverride xmlns:a="http://schemas.openxmlformats.org/drawingml/2006/main">
  <a:clrScheme name="Теплый синий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1845</Words>
  <Application>Microsoft Office PowerPoint</Application>
  <PresentationFormat>Произвольный</PresentationFormat>
  <Paragraphs>346</Paragraphs>
  <Slides>31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3_Тема Office</vt:lpstr>
      <vt:lpstr>10_Тема Office</vt:lpstr>
      <vt:lpstr>2_Тема Office</vt:lpstr>
      <vt:lpstr>1_Ofis Teması</vt:lpstr>
      <vt:lpstr>Тема Office</vt:lpstr>
      <vt:lpstr>Office Theme</vt:lpstr>
      <vt:lpstr>1_Тема Office</vt:lpstr>
      <vt:lpstr>1_Office Theme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МЕЖДУНАРОДНЫЕ ЦЕЛИ ПО БЕЗОПАСНОСТИ ПАЦИЕНТА</vt:lpstr>
      <vt:lpstr>Идентификация пациента </vt:lpstr>
      <vt:lpstr>Правильно идентифицировать пациентов ДО </vt:lpstr>
      <vt:lpstr>Идентификация пациентов</vt:lpstr>
      <vt:lpstr>56. Эффективная передача информации  </vt:lpstr>
      <vt:lpstr>Передача информации устно или по телефону между персоналом</vt:lpstr>
      <vt:lpstr>Презентация PowerPoint</vt:lpstr>
      <vt:lpstr>57.Безопасность лекарственных средств высокого риска  </vt:lpstr>
      <vt:lpstr>Продолжение </vt:lpstr>
      <vt:lpstr>Использование лекарств высокого риска</vt:lpstr>
      <vt:lpstr>Использование лекарств высокого риска</vt:lpstr>
      <vt:lpstr>КАК ВЫПОЛНЯТЬ СТАНДАРТ МЦБП 3</vt:lpstr>
      <vt:lpstr>Пример препаратов, схожих по внешнему виду и звучанию</vt:lpstr>
      <vt:lpstr>58. Хирургическая безопасность: правильный участок тела, правильная процедура и правильный пациент </vt:lpstr>
      <vt:lpstr>Продолжение </vt:lpstr>
      <vt:lpstr>Хирургическое вмешательство</vt:lpstr>
      <vt:lpstr>Презентация PowerPoint</vt:lpstr>
      <vt:lpstr>59. Снизить риск инфекций, связанных с оказанием медицинской помощи через обработку рук </vt:lpstr>
      <vt:lpstr>Профилактика внутрибольничных инфекций.   Надлежащая гигиена рук.</vt:lpstr>
      <vt:lpstr>Пять моментов гигиены рук</vt:lpstr>
      <vt:lpstr>60. Снизить риск вреда вследствие падений пациента </vt:lpstr>
      <vt:lpstr>Предотвращение падений и травм вследствие падения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«Международные и национальные требования к деятельности специалистов сестринского дела РК»</dc:title>
  <dc:creator>Каупбаева Ботагоз Тулеугалиевна</dc:creator>
  <cp:lastModifiedBy>Каупбаева Ботагоз Тулеугалиевна</cp:lastModifiedBy>
  <cp:revision>30</cp:revision>
  <dcterms:created xsi:type="dcterms:W3CDTF">2018-06-19T08:26:15Z</dcterms:created>
  <dcterms:modified xsi:type="dcterms:W3CDTF">2018-06-22T10:17:53Z</dcterms:modified>
</cp:coreProperties>
</file>